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4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388" r:id="rId1"/>
    <p:sldMasterId id="2147484407" r:id="rId2"/>
    <p:sldMasterId id="2147484425" r:id="rId3"/>
    <p:sldMasterId id="2147484443" r:id="rId4"/>
    <p:sldMasterId id="2147484528" r:id="rId5"/>
  </p:sldMasterIdLst>
  <p:notesMasterIdLst>
    <p:notesMasterId r:id="rId78"/>
  </p:notesMasterIdLst>
  <p:handoutMasterIdLst>
    <p:handoutMasterId r:id="rId79"/>
  </p:handoutMasterIdLst>
  <p:sldIdLst>
    <p:sldId id="256" r:id="rId6"/>
    <p:sldId id="379" r:id="rId7"/>
    <p:sldId id="380" r:id="rId8"/>
    <p:sldId id="381" r:id="rId9"/>
    <p:sldId id="382" r:id="rId10"/>
    <p:sldId id="383" r:id="rId11"/>
    <p:sldId id="384" r:id="rId12"/>
    <p:sldId id="385" r:id="rId13"/>
    <p:sldId id="386" r:id="rId14"/>
    <p:sldId id="387" r:id="rId15"/>
    <p:sldId id="388" r:id="rId16"/>
    <p:sldId id="389" r:id="rId17"/>
    <p:sldId id="390" r:id="rId18"/>
    <p:sldId id="391" r:id="rId19"/>
    <p:sldId id="392" r:id="rId20"/>
    <p:sldId id="393" r:id="rId21"/>
    <p:sldId id="394" r:id="rId22"/>
    <p:sldId id="395" r:id="rId23"/>
    <p:sldId id="396" r:id="rId24"/>
    <p:sldId id="397" r:id="rId25"/>
    <p:sldId id="398" r:id="rId26"/>
    <p:sldId id="399" r:id="rId27"/>
    <p:sldId id="400" r:id="rId28"/>
    <p:sldId id="401" r:id="rId29"/>
    <p:sldId id="402" r:id="rId30"/>
    <p:sldId id="403" r:id="rId31"/>
    <p:sldId id="404" r:id="rId32"/>
    <p:sldId id="405" r:id="rId33"/>
    <p:sldId id="406" r:id="rId34"/>
    <p:sldId id="407" r:id="rId35"/>
    <p:sldId id="408" r:id="rId36"/>
    <p:sldId id="409" r:id="rId37"/>
    <p:sldId id="410" r:id="rId38"/>
    <p:sldId id="411" r:id="rId39"/>
    <p:sldId id="412" r:id="rId40"/>
    <p:sldId id="413" r:id="rId41"/>
    <p:sldId id="414" r:id="rId42"/>
    <p:sldId id="415" r:id="rId43"/>
    <p:sldId id="416" r:id="rId44"/>
    <p:sldId id="417" r:id="rId45"/>
    <p:sldId id="418" r:id="rId46"/>
    <p:sldId id="419" r:id="rId47"/>
    <p:sldId id="420" r:id="rId48"/>
    <p:sldId id="421" r:id="rId49"/>
    <p:sldId id="422" r:id="rId50"/>
    <p:sldId id="423" r:id="rId51"/>
    <p:sldId id="424" r:id="rId52"/>
    <p:sldId id="425" r:id="rId53"/>
    <p:sldId id="426" r:id="rId54"/>
    <p:sldId id="427" r:id="rId55"/>
    <p:sldId id="428" r:id="rId56"/>
    <p:sldId id="429" r:id="rId57"/>
    <p:sldId id="430" r:id="rId58"/>
    <p:sldId id="431" r:id="rId59"/>
    <p:sldId id="432" r:id="rId60"/>
    <p:sldId id="433" r:id="rId61"/>
    <p:sldId id="434" r:id="rId62"/>
    <p:sldId id="435" r:id="rId63"/>
    <p:sldId id="436" r:id="rId64"/>
    <p:sldId id="437" r:id="rId65"/>
    <p:sldId id="438" r:id="rId66"/>
    <p:sldId id="439" r:id="rId67"/>
    <p:sldId id="440" r:id="rId68"/>
    <p:sldId id="441" r:id="rId69"/>
    <p:sldId id="442" r:id="rId70"/>
    <p:sldId id="443" r:id="rId71"/>
    <p:sldId id="444" r:id="rId72"/>
    <p:sldId id="445" r:id="rId73"/>
    <p:sldId id="446" r:id="rId74"/>
    <p:sldId id="447" r:id="rId75"/>
    <p:sldId id="448" r:id="rId76"/>
    <p:sldId id="449" r:id="rId77"/>
  </p:sldIdLst>
  <p:sldSz cx="12192000" cy="6858000"/>
  <p:notesSz cx="6797675" cy="987425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21" autoAdjust="0"/>
    <p:restoredTop sz="94624" autoAdjust="0"/>
  </p:normalViewPr>
  <p:slideViewPr>
    <p:cSldViewPr>
      <p:cViewPr>
        <p:scale>
          <a:sx n="58" d="100"/>
          <a:sy n="58" d="100"/>
        </p:scale>
        <p:origin x="-571" y="221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38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76" Type="http://schemas.openxmlformats.org/officeDocument/2006/relationships/slide" Target="slides/slide71.xml"/><Relationship Id="rId84" Type="http://schemas.microsoft.com/office/2015/10/relationships/revisionInfo" Target="revisionInfo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74" Type="http://schemas.openxmlformats.org/officeDocument/2006/relationships/slide" Target="slides/slide69.xml"/><Relationship Id="rId79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6.xml"/><Relationship Id="rId82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notesMaster" Target="notesMasters/notesMaster1.xml"/><Relationship Id="rId8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 dirty="0"/>
              <a:t>Ingeniera de Software I 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s-ES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F84D4-BDD2-40FC-9053-0479BC979EB7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92030991"/>
      </p:ext>
    </p:extLst>
  </p:cSld>
  <p:clrMap bg1="lt1" tx1="dk1" bg2="lt2" tx2="dk2" accent1="accent1" accent2="accent2" accent3="accent3" accent4="accent4" accent5="accent5" accent6="accent6" hlink="hlink" folHlink="folHlink"/>
  <p:hf ftr="0"/>
</p:handoutMaster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s-ES" dirty="0"/>
              <a:t>Ingeniera de Software I 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s-ES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09538" y="741363"/>
            <a:ext cx="657860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79450" y="4691063"/>
            <a:ext cx="5438775" cy="4443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6D6C09-D79C-4073-A293-6B985945BABF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69255995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>
          <a:xfrm>
            <a:off x="109538" y="741363"/>
            <a:ext cx="6578600" cy="3702050"/>
          </a:xfrm>
        </p:spPr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6D6C09-D79C-4073-A293-6B985945BABF}" type="slidenum">
              <a:rPr lang="es-ES" smtClean="0"/>
              <a:pPr/>
              <a:t>1</a:t>
            </a:fld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encabezado"/>
          <p:cNvSpPr>
            <a:spLocks noGrp="1"/>
          </p:cNvSpPr>
          <p:nvPr>
            <p:ph type="hdr" sz="quarter" idx="12"/>
          </p:nvPr>
        </p:nvSpPr>
        <p:spPr/>
        <p:txBody>
          <a:bodyPr/>
          <a:lstStyle/>
          <a:p>
            <a:r>
              <a:rPr lang="es-ES" dirty="0"/>
              <a:t>Ingeniera de Software I </a:t>
            </a:r>
          </a:p>
        </p:txBody>
      </p:sp>
    </p:spTree>
    <p:extLst>
      <p:ext uri="{BB962C8B-B14F-4D97-AF65-F5344CB8AC3E}">
        <p14:creationId xmlns:p14="http://schemas.microsoft.com/office/powerpoint/2010/main" val="777881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831851-096E-4AE9-8B67-4F18676647CD}" type="slidenum">
              <a:rPr lang="es-ES" smtClean="0"/>
              <a:pPr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8952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6ED19C-7212-4830-AD7F-C49DF530AFD9}" type="slidenum">
              <a:rPr lang="es-ES" smtClean="0"/>
              <a:pPr/>
              <a:t>21</a:t>
            </a:fld>
            <a:endParaRPr lang="es-ES" dirty="0"/>
          </a:p>
        </p:txBody>
      </p:sp>
      <p:sp>
        <p:nvSpPr>
          <p:cNvPr id="5" name="4 Marcador de fecha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s-AR" smtClean="0"/>
              <a:t>2012</a:t>
            </a:r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s-ES" dirty="0" smtClean="0"/>
              <a:t>Facultad de Informática UNLP</a:t>
            </a:r>
            <a:endParaRPr lang="es-ES" dirty="0"/>
          </a:p>
        </p:txBody>
      </p:sp>
      <p:sp>
        <p:nvSpPr>
          <p:cNvPr id="7" name="6 Marcador de encabezado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s-ES" dirty="0" smtClean="0"/>
              <a:t>Ingeniería de Software I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73684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7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2" y="4394041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784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18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599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19" y="5169585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11311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4239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17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1161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3836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17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0992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995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1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19" y="4711617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1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7" y="470992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730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2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57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57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2336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0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0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0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18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0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78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608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984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3" y="5372404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3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599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89"/>
            <a:ext cx="2743200" cy="365125"/>
          </a:xfrm>
        </p:spPr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0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1" y="5398635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7995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5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latinLnBrk="0">
              <a:defRPr lang="es-ES" sz="2400"/>
            </a:lvl1pPr>
            <a:lvl2pPr latinLnBrk="0">
              <a:defRPr lang="es-ES" sz="2000"/>
            </a:lvl2pPr>
            <a:lvl3pPr latinLnBrk="0">
              <a:defRPr lang="es-ES" sz="1800"/>
            </a:lvl3pPr>
            <a:lvl4pPr latinLnBrk="0">
              <a:defRPr lang="es-ES" sz="1600"/>
            </a:lvl4pPr>
            <a:lvl5pPr latinLnBrk="0">
              <a:defRPr lang="es-ES" sz="1600"/>
            </a:lvl5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4739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7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9" y="286990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3" y="2336873"/>
            <a:ext cx="46983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4" y="2336879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79"/>
            <a:ext cx="5608336" cy="359931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7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2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89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1131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1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1162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6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3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57" y="2869897"/>
            <a:ext cx="1154151" cy="1090789"/>
          </a:xfrm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391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1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0993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1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5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59" y="4709931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5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0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0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2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2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1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2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1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6" y="5372408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3"/>
            <a:ext cx="2743200" cy="365125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4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4" y="5398639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7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068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746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79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61" y="286990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743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1" y="2336873"/>
            <a:ext cx="46983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522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5" y="2336873"/>
            <a:ext cx="46983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1050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5" y="2336881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93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2705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1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80"/>
            <a:ext cx="5608336" cy="359931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632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8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21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4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91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11317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9016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3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1162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111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3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0993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342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3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7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1" y="4709933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886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1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1" y="2336875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3" y="3030010"/>
            <a:ext cx="4698355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4" y="3030010"/>
            <a:ext cx="4700059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7223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6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1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1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208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4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4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4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2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4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2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462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159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7" y="5372410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5"/>
            <a:ext cx="2743200" cy="365125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6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5" y="5398641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988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242851"/>
            <a:ext cx="8968084" cy="275942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9" y="4243845"/>
            <a:ext cx="3077108" cy="27694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9111716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25" y="2733709"/>
            <a:ext cx="8144135" cy="1373070"/>
          </a:xfrm>
        </p:spPr>
        <p:txBody>
          <a:bodyPr anchor="b">
            <a:noAutofit/>
          </a:bodyPr>
          <a:lstStyle>
            <a:lvl1pPr algn="r" latinLnBrk="0">
              <a:defRPr lang="es-ES" sz="5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25" y="4394049"/>
            <a:ext cx="8144135" cy="111768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255347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842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799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4232181"/>
            <a:ext cx="9613860" cy="1704017"/>
          </a:xfrm>
        </p:spPr>
        <p:txBody>
          <a:bodyPr>
            <a:normAutofit/>
          </a:bodyPr>
          <a:lstStyle>
            <a:lvl1pPr marL="0" indent="0" algn="r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729462" y="286990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98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de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680325" y="2336873"/>
            <a:ext cx="46983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594125" y="2336873"/>
            <a:ext cx="4700059" cy="3599316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39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1" name="Imagen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ángulo 12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33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906357" y="2336883"/>
            <a:ext cx="4472327" cy="69313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80325" y="3030012"/>
            <a:ext cx="4698355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5820155" y="2336873"/>
            <a:ext cx="4474028" cy="692076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594125" y="3030012"/>
            <a:ext cx="4700059" cy="2906179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9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195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7" name="Imagen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ángulo 8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014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0537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80"/>
            <a:ext cx="5608336" cy="359931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5" y="2336878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333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40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9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206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sta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3" y="4711626"/>
            <a:ext cx="9613859" cy="453051"/>
          </a:xfrm>
        </p:spPr>
        <p:txBody>
          <a:bodyPr anchor="b">
            <a:normAutofit/>
          </a:bodyPr>
          <a:lstStyle>
            <a:lvl1pPr latinLnBrk="0">
              <a:defRPr lang="es-ES" sz="24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680323" y="609601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169593"/>
            <a:ext cx="9613863" cy="622971"/>
          </a:xfrm>
        </p:spPr>
        <p:txBody>
          <a:bodyPr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11319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060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609597"/>
            <a:ext cx="9613859" cy="3592750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5"/>
            <a:ext cx="9613859" cy="1090789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1162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452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3" name="Imagen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ángulo 14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7856" y="609599"/>
            <a:ext cx="8718877" cy="3036061"/>
          </a:xfrm>
        </p:spPr>
        <p:txBody>
          <a:bodyPr anchor="ctr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3"/>
          </p:nvPr>
        </p:nvSpPr>
        <p:spPr>
          <a:xfrm>
            <a:off x="1402289" y="3653379"/>
            <a:ext cx="8156579" cy="548968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4711625"/>
            <a:ext cx="9613859" cy="1090789"/>
          </a:xfrm>
        </p:spPr>
        <p:txBody>
          <a:bodyPr anchor="ctr">
            <a:normAutofit/>
          </a:bodyPr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0993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  <p:sp>
        <p:nvSpPr>
          <p:cNvPr id="16" name="Cuadro de texto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/>
            <a:r>
              <a:rPr lang="es-E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Cuadro de texto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latinLnBrk="0">
              <a:spcBef>
                <a:spcPct val="0"/>
              </a:spcBef>
              <a:buNone/>
              <a:defRPr lang="es-ES"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 latinLnBrk="0">
              <a:defRPr lang="es-ES">
                <a:solidFill>
                  <a:schemeClr val="tx2"/>
                </a:solidFill>
              </a:defRPr>
            </a:lvl2pPr>
            <a:lvl3pPr latinLnBrk="0">
              <a:defRPr lang="es-ES">
                <a:solidFill>
                  <a:schemeClr val="tx2"/>
                </a:solidFill>
              </a:defRPr>
            </a:lvl3pPr>
            <a:lvl4pPr latinLnBrk="0">
              <a:defRPr lang="es-ES">
                <a:solidFill>
                  <a:schemeClr val="tx2"/>
                </a:solidFill>
              </a:defRPr>
            </a:lvl4pPr>
            <a:lvl5pPr latinLnBrk="0">
              <a:defRPr lang="es-ES">
                <a:solidFill>
                  <a:schemeClr val="tx2"/>
                </a:solidFill>
              </a:defRPr>
            </a:lvl5pPr>
            <a:lvl6pPr latinLnBrk="0">
              <a:defRPr lang="es-ES">
                <a:solidFill>
                  <a:schemeClr val="tx2"/>
                </a:solidFill>
              </a:defRPr>
            </a:lvl6pPr>
            <a:lvl7pPr latinLnBrk="0">
              <a:defRPr lang="es-ES">
                <a:solidFill>
                  <a:schemeClr val="tx2"/>
                </a:solidFill>
              </a:defRPr>
            </a:lvl7pPr>
            <a:lvl8pPr latinLnBrk="0">
              <a:defRPr lang="es-ES">
                <a:solidFill>
                  <a:schemeClr val="tx2"/>
                </a:solidFill>
              </a:defRPr>
            </a:lvl8pPr>
            <a:lvl9pPr latinLnBrk="0">
              <a:defRPr lang="es-ES"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s-E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0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928628"/>
            <a:ext cx="10437812" cy="321164"/>
          </a:xfrm>
          <a:prstGeom prst="rect">
            <a:avLst/>
          </a:prstGeom>
        </p:spPr>
      </p:pic>
      <p:pic>
        <p:nvPicPr>
          <p:cNvPr id="10" name="Imagen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5929622"/>
            <a:ext cx="1602997" cy="14427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3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ángulo 11"/>
          <p:cNvSpPr/>
          <p:nvPr/>
        </p:nvSpPr>
        <p:spPr>
          <a:xfrm>
            <a:off x="10585828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4711625"/>
            <a:ext cx="9613863" cy="588535"/>
          </a:xfrm>
        </p:spPr>
        <p:txBody>
          <a:bodyPr anchor="b"/>
          <a:lstStyle>
            <a:lvl1pPr latinLnBrk="0">
              <a:defRPr lang="es-ES"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1" y="5300159"/>
            <a:ext cx="9613863" cy="502255"/>
          </a:xfrm>
        </p:spPr>
        <p:txBody>
          <a:bodyPr anchor="t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29462" y="4709935"/>
            <a:ext cx="1154151" cy="1090789"/>
          </a:xfrm>
        </p:spPr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864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4" name="Imagen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6" name="Rectángulo 15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ángulo 16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669221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7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60945" y="2336873"/>
            <a:ext cx="307003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680327" y="3022675"/>
            <a:ext cx="3049703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9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3945471" y="3022675"/>
            <a:ext cx="3063240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24162" y="2336873"/>
            <a:ext cx="307002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224162" y="3022675"/>
            <a:ext cx="3070025" cy="2913513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5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3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16" name="Imagen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17" name="Rectángulo 16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ángulo 17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19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5" y="4297503"/>
            <a:ext cx="30497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680325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680325" y="4873765"/>
            <a:ext cx="3049705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3945471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3944124" y="4873764"/>
            <a:ext cx="3067297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230685" y="4297503"/>
            <a:ext cx="3063505" cy="576262"/>
          </a:xfrm>
        </p:spPr>
        <p:txBody>
          <a:bodyPr anchor="b">
            <a:noAutofit/>
          </a:bodyPr>
          <a:lstStyle>
            <a:lvl1pPr marL="0" indent="0" latinLnBrk="0">
              <a:buNone/>
              <a:defRPr lang="es-ES" sz="24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7230684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 latinLnBrk="0">
              <a:buNone/>
              <a:defRPr lang="es-ES" sz="1600"/>
            </a:lvl1pPr>
            <a:lvl2pPr marL="457200" indent="0" latinLnBrk="0">
              <a:buNone/>
              <a:defRPr lang="es-ES" sz="1600"/>
            </a:lvl2pPr>
            <a:lvl3pPr marL="914400" indent="0" latinLnBrk="0">
              <a:buNone/>
              <a:defRPr lang="es-ES" sz="1600"/>
            </a:lvl3pPr>
            <a:lvl4pPr marL="1371600" indent="0" latinLnBrk="0">
              <a:buNone/>
              <a:defRPr lang="es-ES" sz="1600"/>
            </a:lvl4pPr>
            <a:lvl5pPr marL="1828800" indent="0" latinLnBrk="0">
              <a:buNone/>
              <a:defRPr lang="es-ES" sz="1600"/>
            </a:lvl5pPr>
            <a:lvl6pPr marL="2286000" indent="0" latinLnBrk="0">
              <a:buNone/>
              <a:defRPr lang="es-ES" sz="1600"/>
            </a:lvl6pPr>
            <a:lvl7pPr marL="2743200" indent="0" latinLnBrk="0">
              <a:buNone/>
              <a:defRPr lang="es-ES" sz="1600"/>
            </a:lvl7pPr>
            <a:lvl8pPr marL="3200400" indent="0" latinLnBrk="0">
              <a:buNone/>
              <a:defRPr lang="es-ES" sz="1600"/>
            </a:lvl8pPr>
            <a:lvl9pPr marL="3657600" indent="0" latinLnBrk="0">
              <a:buNone/>
              <a:defRPr lang="es-ES" sz="16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 latinLnBrk="0">
              <a:buNone/>
              <a:defRPr lang="es-ES" sz="1400"/>
            </a:lvl1pPr>
            <a:lvl2pPr marL="457200" indent="0" latinLnBrk="0">
              <a:buNone/>
              <a:defRPr lang="es-ES" sz="1200"/>
            </a:lvl2pPr>
            <a:lvl3pPr marL="914400" indent="0" latinLnBrk="0">
              <a:buNone/>
              <a:defRPr lang="es-ES" sz="1000"/>
            </a:lvl3pPr>
            <a:lvl4pPr marL="1371600" indent="0" latinLnBrk="0">
              <a:buNone/>
              <a:defRPr lang="es-ES" sz="900"/>
            </a:lvl4pPr>
            <a:lvl5pPr marL="1828800" indent="0" latinLnBrk="0">
              <a:buNone/>
              <a:defRPr lang="es-ES" sz="900"/>
            </a:lvl5pPr>
            <a:lvl6pPr marL="2286000" indent="0" latinLnBrk="0">
              <a:buNone/>
              <a:defRPr lang="es-ES" sz="900"/>
            </a:lvl6pPr>
            <a:lvl7pPr marL="2743200" indent="0" latinLnBrk="0">
              <a:buNone/>
              <a:defRPr lang="es-ES" sz="900"/>
            </a:lvl7pPr>
            <a:lvl8pPr marL="3200400" indent="0" latinLnBrk="0">
              <a:buNone/>
              <a:defRPr lang="es-ES" sz="900"/>
            </a:lvl8pPr>
            <a:lvl9pPr marL="3657600" indent="0" latinLnBrk="0">
              <a:buNone/>
              <a:defRPr lang="es-ES"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1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5431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1970240"/>
            <a:ext cx="10437812" cy="321164"/>
          </a:xfrm>
          <a:prstGeom prst="rect">
            <a:avLst/>
          </a:prstGeom>
        </p:spPr>
      </p:pic>
      <p:pic>
        <p:nvPicPr>
          <p:cNvPr id="8" name="Imagen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8" y="1971234"/>
            <a:ext cx="1602997" cy="144270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3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 latinLnBrk="0">
              <a:defRPr lang="es-ES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990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y texto vertica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 rot="5400000">
            <a:off x="8116207" y="1869396"/>
            <a:ext cx="5106988" cy="1368199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ángulo 7"/>
          <p:cNvSpPr/>
          <p:nvPr/>
        </p:nvSpPr>
        <p:spPr>
          <a:xfrm rot="5400000">
            <a:off x="9868208" y="5372412"/>
            <a:ext cx="1602997" cy="13681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129233" y="609597"/>
            <a:ext cx="1073803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680322" y="609600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6807125" y="5936197"/>
            <a:ext cx="2743200" cy="365125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680322" y="5936198"/>
            <a:ext cx="6126805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097557" y="5398643"/>
            <a:ext cx="1154151" cy="1090789"/>
          </a:xfrm>
        </p:spPr>
        <p:txBody>
          <a:bodyPr anchor="t"/>
          <a:lstStyle>
            <a:lvl1pPr algn="ctr" latinLnBrk="0">
              <a:defRPr lang="es-ES"/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45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 marL="68580" indent="-68580">
              <a:buClr>
                <a:srgbClr val="C00000"/>
              </a:buClr>
              <a:buFont typeface="Arial" panose="020B0604020202020204" pitchFamily="34" charset="0"/>
              <a:buChar char="»"/>
              <a:defRPr sz="1800"/>
            </a:lvl1pPr>
            <a:lvl2pPr marL="260604" indent="-257175">
              <a:buClr>
                <a:srgbClr val="C00000"/>
              </a:buClr>
              <a:buFont typeface="Arial" panose="020B0604020202020204" pitchFamily="34" charset="0"/>
              <a:buChar char=" "/>
              <a:defRPr sz="1500"/>
            </a:lvl2pPr>
            <a:lvl3pPr marL="411480" indent="-411480">
              <a:buClr>
                <a:srgbClr val="C00000"/>
              </a:buClr>
              <a:buFont typeface="Arial" panose="020B0604020202020204" pitchFamily="34" charset="0"/>
              <a:buChar char=" "/>
              <a:defRPr sz="1350"/>
            </a:lvl3pPr>
            <a:lvl4pPr marL="617220" indent="-61722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4pPr>
            <a:lvl5pPr marL="822960" indent="-82296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011331" y="1998134"/>
            <a:ext cx="4663440" cy="3767328"/>
          </a:xfrm>
        </p:spPr>
        <p:txBody>
          <a:bodyPr/>
          <a:lstStyle>
            <a:lvl1pPr marL="68580" indent="-68580">
              <a:buClr>
                <a:srgbClr val="C00000"/>
              </a:buClr>
              <a:buFont typeface="Arial" panose="020B0604020202020204" pitchFamily="34" charset="0"/>
              <a:buChar char="»"/>
              <a:defRPr sz="1800"/>
            </a:lvl1pPr>
            <a:lvl2pPr marL="260604" indent="-257175">
              <a:buClr>
                <a:srgbClr val="C00000"/>
              </a:buClr>
              <a:buFont typeface="Arial" panose="020B0604020202020204" pitchFamily="34" charset="0"/>
              <a:buChar char=" "/>
              <a:defRPr sz="1500"/>
            </a:lvl2pPr>
            <a:lvl3pPr marL="411480" indent="-411480">
              <a:buClr>
                <a:srgbClr val="C00000"/>
              </a:buClr>
              <a:buFont typeface="Arial" panose="020B0604020202020204" pitchFamily="34" charset="0"/>
              <a:buChar char=" "/>
              <a:defRPr sz="1350"/>
            </a:lvl3pPr>
            <a:lvl4pPr marL="617220" indent="-61722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4pPr>
            <a:lvl5pPr marL="822960" indent="-822960">
              <a:buClr>
                <a:srgbClr val="C00000"/>
              </a:buClr>
              <a:buFont typeface="Arial" panose="020B0604020202020204" pitchFamily="34" charset="0"/>
              <a:buChar char=" "/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n-US" dirty="0"/>
          </a:p>
        </p:txBody>
      </p:sp>
      <p:sp>
        <p:nvSpPr>
          <p:cNvPr id="9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9249399" y="2852614"/>
            <a:ext cx="2926080" cy="1048573"/>
          </a:xfrm>
          <a:ln>
            <a:noFill/>
          </a:ln>
        </p:spPr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0" name="17 CuadroTexto"/>
          <p:cNvSpPr txBox="1"/>
          <p:nvPr/>
        </p:nvSpPr>
        <p:spPr>
          <a:xfrm>
            <a:off x="5176316" y="6484429"/>
            <a:ext cx="662361" cy="219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825" b="0" i="0" kern="1200" dirty="0">
                <a:solidFill>
                  <a:schemeClr val="tx1">
                    <a:tint val="75000"/>
                    <a:alpha val="60000"/>
                  </a:schemeClr>
                </a:solidFill>
                <a:latin typeface="Arial" charset="0"/>
                <a:ea typeface="+mn-ea"/>
                <a:cs typeface="+mn-cs"/>
              </a:rPr>
              <a:t>Fuente:</a:t>
            </a:r>
            <a:endParaRPr lang="es-AR" sz="825" dirty="0">
              <a:solidFill>
                <a:schemeClr val="bg2"/>
              </a:solidFill>
            </a:endParaRPr>
          </a:p>
        </p:txBody>
      </p:sp>
      <p:sp>
        <p:nvSpPr>
          <p:cNvPr id="11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951985" y="6509538"/>
            <a:ext cx="2162515" cy="305415"/>
          </a:xfrm>
        </p:spPr>
        <p:txBody>
          <a:bodyPr>
            <a:no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825" b="0" i="0" kern="1200" dirty="0" smtClean="0">
                <a:solidFill>
                  <a:schemeClr val="tx1">
                    <a:tint val="75000"/>
                    <a:alpha val="60000"/>
                  </a:schemeClr>
                </a:solidFill>
                <a:latin typeface="Arial" charset="0"/>
                <a:ea typeface="+mn-ea"/>
                <a:cs typeface="+mn-cs"/>
              </a:defRPr>
            </a:lvl1pPr>
            <a:lvl2pPr>
              <a:buNone/>
              <a:defRPr sz="1050"/>
            </a:lvl2pPr>
            <a:lvl3pPr>
              <a:buNone/>
              <a:defRPr sz="1050"/>
            </a:lvl3pPr>
            <a:lvl4pPr>
              <a:buNone/>
              <a:defRPr sz="1050"/>
            </a:lvl4pPr>
            <a:lvl5pPr>
              <a:buNone/>
              <a:defRPr sz="1050"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Date Placeholder 1"/>
          <p:cNvSpPr>
            <a:spLocks noGrp="1"/>
          </p:cNvSpPr>
          <p:nvPr>
            <p:ph type="dt" sz="half" idx="10"/>
          </p:nvPr>
        </p:nvSpPr>
        <p:spPr>
          <a:xfrm>
            <a:off x="2898948" y="6511628"/>
            <a:ext cx="825989" cy="256089"/>
          </a:xfrm>
          <a:prstGeom prst="rect">
            <a:avLst/>
          </a:prstGeom>
        </p:spPr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1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68982" y="6554697"/>
            <a:ext cx="2154900" cy="213016"/>
          </a:xfrm>
          <a:prstGeom prst="rect">
            <a:avLst/>
          </a:prstGeo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9267050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3976" y="4737546"/>
            <a:ext cx="10780776" cy="613283"/>
          </a:xfrm>
        </p:spPr>
        <p:txBody>
          <a:bodyPr anchor="b">
            <a:noAutofit/>
          </a:bodyPr>
          <a:lstStyle>
            <a:lvl1pPr>
              <a:defRPr sz="3300" b="0">
                <a:solidFill>
                  <a:srgbClr val="C00000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3976" y="5487888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C00000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3211248" y="6481096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685800" y="6481100"/>
            <a:ext cx="2241848" cy="302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alpha val="25000"/>
                  </a:schemeClr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pic>
        <p:nvPicPr>
          <p:cNvPr id="1028" name="Picture 4" descr="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2"/>
          <a:stretch/>
        </p:blipFill>
        <p:spPr bwMode="auto">
          <a:xfrm>
            <a:off x="21928" y="12576"/>
            <a:ext cx="12144672" cy="4061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26750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6000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2"/>
          </p:nvPr>
        </p:nvSpPr>
        <p:spPr>
          <a:xfrm>
            <a:off x="168981" y="6554697"/>
            <a:ext cx="3334731" cy="303303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</p:spTree>
  </p:cSld>
  <p:clrMapOvr>
    <a:masterClrMapping/>
  </p:clrMapOvr>
  <p:transition spd="med"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Encabezado de Secc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2"/>
          <p:cNvPicPr/>
          <p:nvPr/>
        </p:nvPicPr>
        <p:blipFill rotWithShape="1"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2"/>
          <a:stretch/>
        </p:blipFill>
        <p:spPr bwMode="auto">
          <a:xfrm>
            <a:off x="32048" y="116636"/>
            <a:ext cx="12159952" cy="4177967"/>
          </a:xfrm>
          <a:prstGeom prst="rect">
            <a:avLst/>
          </a:prstGeom>
          <a:noFill/>
          <a:extLst/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1384" y="2051017"/>
            <a:ext cx="10780776" cy="613283"/>
          </a:xfrm>
        </p:spPr>
        <p:txBody>
          <a:bodyPr anchor="b">
            <a:noAutofit/>
          </a:bodyPr>
          <a:lstStyle>
            <a:lvl1pPr>
              <a:defRPr sz="5400" b="0">
                <a:solidFill>
                  <a:srgbClr val="C00000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1384" y="4359587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>
                <a:solidFill>
                  <a:srgbClr val="C00000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3211248" y="6481096"/>
            <a:ext cx="4114800" cy="228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>
          <a:xfrm>
            <a:off x="685800" y="6481100"/>
            <a:ext cx="2817912" cy="3769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00000"/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alpha val="25000"/>
                  </a:schemeClr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681308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5400"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</p:spTree>
  </p:cSld>
  <p:clrMapOvr>
    <a:masterClrMapping/>
  </p:clrMapOvr>
  <p:transition spd="med"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ctrTitle"/>
          </p:nvPr>
        </p:nvSpPr>
        <p:spPr>
          <a:xfrm>
            <a:off x="304800" y="4114800"/>
            <a:ext cx="9652000" cy="533400"/>
          </a:xfrm>
          <a:noFill/>
        </p:spPr>
        <p:txBody>
          <a:bodyPr vert="horz"/>
          <a:lstStyle>
            <a:lvl1pPr algn="l" eaLnBrk="1" latinLnBrk="0" hangingPunct="1">
              <a:defRPr kumimoji="0" lang="es-ES" sz="2000" b="0" cap="all" spc="150" baseline="0">
                <a:solidFill>
                  <a:schemeClr val="bg1"/>
                </a:solidFill>
              </a:defRPr>
            </a:lvl1pPr>
            <a:extLst/>
          </a:lstStyle>
          <a:p>
            <a:r>
              <a:rPr lang="es-ES"/>
              <a:t>Haga clic para modificar el estilo de título del patrón</a:t>
            </a:r>
            <a:endParaRPr/>
          </a:p>
        </p:txBody>
      </p:sp>
      <p:sp>
        <p:nvSpPr>
          <p:cNvPr id="3" name="Rectangle 3"/>
          <p:cNvSpPr>
            <a:spLocks noGrp="1"/>
          </p:cNvSpPr>
          <p:nvPr>
            <p:ph type="subTitle" idx="1"/>
          </p:nvPr>
        </p:nvSpPr>
        <p:spPr>
          <a:xfrm>
            <a:off x="304800" y="4706112"/>
            <a:ext cx="9245600" cy="228600"/>
          </a:xfrm>
          <a:solidFill>
            <a:schemeClr val="bg1"/>
          </a:solidFill>
        </p:spPr>
        <p:txBody>
          <a:bodyPr/>
          <a:lstStyle>
            <a:lvl1pPr marL="0" indent="0" algn="l" eaLnBrk="1" latinLnBrk="0" hangingPunct="1">
              <a:buNone/>
              <a:defRPr kumimoji="0" lang="es-ES" sz="1100" b="1">
                <a:solidFill>
                  <a:schemeClr val="accent4">
                    <a:shade val="50000"/>
                  </a:schemeClr>
                </a:solidFill>
              </a:defRPr>
            </a:lvl1pPr>
            <a:lvl2pPr marL="457200" indent="0" algn="ctr" eaLnBrk="1" latinLnBrk="0" hangingPunct="1">
              <a:buNone/>
            </a:lvl2pPr>
            <a:lvl3pPr marL="914400" indent="0" algn="ctr" eaLnBrk="1" latinLnBrk="0" hangingPunct="1">
              <a:buNone/>
            </a:lvl3pPr>
            <a:lvl4pPr marL="1371600" indent="0" algn="ctr" eaLnBrk="1" latinLnBrk="0" hangingPunct="1">
              <a:buNone/>
            </a:lvl4pPr>
            <a:lvl5pPr marL="1828800" indent="0" algn="ctr" eaLnBrk="1" latinLnBrk="0" hangingPunct="1">
              <a:buNone/>
            </a:lvl5pPr>
            <a:lvl6pPr marL="2286000" indent="0" algn="ctr" eaLnBrk="1" latinLnBrk="0" hangingPunct="1">
              <a:buNone/>
            </a:lvl6pPr>
            <a:lvl7pPr marL="2743200" indent="0" algn="ctr" eaLnBrk="1" latinLnBrk="0" hangingPunct="1">
              <a:buNone/>
            </a:lvl7pPr>
            <a:lvl8pPr marL="3200400" indent="0" algn="ctr" eaLnBrk="1" latinLnBrk="0" hangingPunct="1">
              <a:buNone/>
            </a:lvl8pPr>
            <a:lvl9pPr marL="3657600" indent="0" algn="ctr" eaLnBrk="1" latinLnBrk="0" hangingPunct="1">
              <a:buNone/>
            </a:lvl9pPr>
            <a:extLst/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7" name="Rectangle 15"/>
          <p:cNvSpPr>
            <a:spLocks noGrp="1"/>
          </p:cNvSpPr>
          <p:nvPr>
            <p:ph type="sldNum" sz="quarter" idx="10"/>
          </p:nvPr>
        </p:nvSpPr>
        <p:spPr>
          <a:xfrm>
            <a:off x="8636002" y="6477000"/>
            <a:ext cx="1361017" cy="304800"/>
          </a:xfrm>
        </p:spPr>
        <p:txBody>
          <a:bodyPr/>
          <a:lstStyle>
            <a:lvl1pPr>
              <a:defRPr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8" name="Rectangle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9" name="Date Placeholder 9"/>
          <p:cNvSpPr>
            <a:spLocks noGrp="1"/>
          </p:cNvSpPr>
          <p:nvPr>
            <p:ph type="dt" sz="half" idx="12"/>
          </p:nvPr>
        </p:nvSpPr>
        <p:spPr>
          <a:xfrm>
            <a:off x="304800" y="6477000"/>
            <a:ext cx="2133600" cy="304800"/>
          </a:xfrm>
        </p:spPr>
        <p:txBody>
          <a:bodyPr anchor="ctr"/>
          <a:lstStyle>
            <a:lvl1pPr algn="l" eaLnBrk="1" latinLnBrk="0" hangingPunct="1">
              <a:defRPr kumimoji="0" lang="es-ES">
                <a:solidFill>
                  <a:srgbClr val="A0A0A0"/>
                </a:solidFill>
              </a:defRPr>
            </a:lvl1pPr>
            <a:extLst/>
          </a:lstStyle>
          <a:p>
            <a:r>
              <a:rPr lang="es-AR" smtClean="0"/>
              <a:t>2017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4923959"/>
      </p:ext>
    </p:extLst>
  </p:cSld>
  <p:clrMapOvr>
    <a:masterClrMapping/>
  </p:clrMapOvr>
  <p:transition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7" name="6 Marcador de texto"/>
          <p:cNvSpPr>
            <a:spLocks noGrp="1"/>
          </p:cNvSpPr>
          <p:nvPr>
            <p:ph type="body" sz="quarter" idx="13"/>
          </p:nvPr>
        </p:nvSpPr>
        <p:spPr>
          <a:xfrm>
            <a:off x="335360" y="692696"/>
            <a:ext cx="10945216" cy="5544616"/>
          </a:xfrm>
        </p:spPr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AR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27384" y="6309320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tx2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8" name="22 Marcador de texto"/>
          <p:cNvSpPr>
            <a:spLocks noGrp="1"/>
          </p:cNvSpPr>
          <p:nvPr>
            <p:ph type="body" sz="quarter" idx="15"/>
          </p:nvPr>
        </p:nvSpPr>
        <p:spPr>
          <a:xfrm>
            <a:off x="335360" y="188640"/>
            <a:ext cx="10945216" cy="504056"/>
          </a:xfrm>
          <a:ln>
            <a:noFill/>
          </a:ln>
        </p:spPr>
        <p:txBody>
          <a:bodyPr>
            <a:normAutofit/>
          </a:bodyPr>
          <a:lstStyle>
            <a:lvl1pPr>
              <a:defRPr kumimoji="0" lang="es-ES" sz="2800" cap="small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9" name="3 Marcador de pie de página"/>
          <p:cNvSpPr>
            <a:spLocks noGrp="1"/>
          </p:cNvSpPr>
          <p:nvPr>
            <p:ph type="ftr" sz="quarter" idx="16"/>
          </p:nvPr>
        </p:nvSpPr>
        <p:spPr>
          <a:xfrm>
            <a:off x="6671735" y="6308728"/>
            <a:ext cx="4705351" cy="365125"/>
          </a:xfrm>
        </p:spPr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10" name="4 Marcador de número de diapositiva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1" name="10 Marcador de fecha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13827423"/>
      </p:ext>
    </p:extLst>
  </p:cSld>
  <p:clrMapOvr>
    <a:masterClrMapping/>
  </p:clrMapOvr>
  <p:transition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335360" y="692696"/>
            <a:ext cx="10945216" cy="54006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4" name="1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23" name="22 Marcador de texto"/>
          <p:cNvSpPr>
            <a:spLocks noGrp="1"/>
          </p:cNvSpPr>
          <p:nvPr>
            <p:ph type="body" sz="quarter" idx="13"/>
          </p:nvPr>
        </p:nvSpPr>
        <p:spPr>
          <a:xfrm>
            <a:off x="335360" y="188640"/>
            <a:ext cx="10945216" cy="504056"/>
          </a:xfrm>
          <a:ln>
            <a:noFill/>
          </a:ln>
        </p:spPr>
        <p:txBody>
          <a:bodyPr>
            <a:normAutofit/>
          </a:bodyPr>
          <a:lstStyle>
            <a:lvl1pPr>
              <a:defRPr kumimoji="0" lang="es-ES" sz="2800" cap="small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9263113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685847" y="2336875"/>
            <a:ext cx="5608336" cy="359931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2" y="2336874"/>
            <a:ext cx="3790079" cy="3599317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4184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7" name="6 Marcador de texto"/>
          <p:cNvSpPr>
            <a:spLocks noGrp="1"/>
          </p:cNvSpPr>
          <p:nvPr>
            <p:ph type="body" sz="quarter" idx="13"/>
          </p:nvPr>
        </p:nvSpPr>
        <p:spPr>
          <a:xfrm>
            <a:off x="527381" y="260648"/>
            <a:ext cx="10858576" cy="5976664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27384" y="6309320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tx2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3 Marcador de pie de página"/>
          <p:cNvSpPr>
            <a:spLocks noGrp="1"/>
          </p:cNvSpPr>
          <p:nvPr>
            <p:ph type="ftr" sz="quarter" idx="15"/>
          </p:nvPr>
        </p:nvSpPr>
        <p:spPr>
          <a:xfrm>
            <a:off x="6671735" y="6308728"/>
            <a:ext cx="4705351" cy="365125"/>
          </a:xfrm>
        </p:spPr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4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37013835"/>
      </p:ext>
    </p:extLst>
  </p:cSld>
  <p:clrMapOvr>
    <a:masterClrMapping/>
  </p:clrMapOvr>
  <p:transition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8"/>
          <p:cNvSpPr/>
          <p:nvPr/>
        </p:nvSpPr>
        <p:spPr>
          <a:xfrm>
            <a:off x="0" y="4038600"/>
            <a:ext cx="12192000" cy="609600"/>
          </a:xfrm>
          <a:prstGeom prst="rect">
            <a:avLst/>
          </a:prstGeom>
          <a:solidFill>
            <a:schemeClr val="accent6">
              <a:shade val="75000"/>
            </a:schemeClr>
          </a:solidFill>
          <a:ln w="25400" cap="rnd" cmpd="sng" algn="ctr">
            <a:noFill/>
            <a:prstDash val="solid"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s-ES" sz="1800"/>
          </a:p>
        </p:txBody>
      </p:sp>
      <p:sp>
        <p:nvSpPr>
          <p:cNvPr id="4" name="Rectangle 10"/>
          <p:cNvSpPr/>
          <p:nvPr/>
        </p:nvSpPr>
        <p:spPr>
          <a:xfrm>
            <a:off x="0" y="4646616"/>
            <a:ext cx="12192000" cy="26987"/>
          </a:xfrm>
          <a:prstGeom prst="rect">
            <a:avLst/>
          </a:prstGeom>
          <a:solidFill>
            <a:schemeClr val="accent4"/>
          </a:solidFill>
          <a:ln w="25400" cap="rnd" cmpd="sng" algn="ctr">
            <a:noFill/>
            <a:prstDash val="soli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s-ES" sz="1800"/>
          </a:p>
        </p:txBody>
      </p:sp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304800" y="4114800"/>
            <a:ext cx="9652000" cy="533400"/>
          </a:xfrm>
          <a:noFill/>
        </p:spPr>
        <p:txBody>
          <a:bodyPr vert="horz"/>
          <a:lstStyle>
            <a:lvl1pPr algn="l" eaLnBrk="1" latinLnBrk="0" hangingPunct="1">
              <a:defRPr kumimoji="0" lang="es-ES" sz="2000" b="0" cap="all" spc="150" baseline="0">
                <a:solidFill>
                  <a:schemeClr val="bg1"/>
                </a:solidFill>
              </a:defRPr>
            </a:lvl1pPr>
            <a:extLst/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5" name="Rectangle 3"/>
          <p:cNvSpPr>
            <a:spLocks noGrp="1"/>
          </p:cNvSpPr>
          <p:nvPr>
            <p:ph type="dt" sz="half" idx="10"/>
          </p:nvPr>
        </p:nvSpPr>
        <p:spPr>
          <a:xfrm>
            <a:off x="304800" y="6477000"/>
            <a:ext cx="2133600" cy="304800"/>
          </a:xfrm>
        </p:spPr>
        <p:txBody>
          <a:bodyPr anchor="ctr"/>
          <a:lstStyle>
            <a:lvl1pPr algn="l" eaLnBrk="1" latinLnBrk="0" hangingPunct="1">
              <a:defRPr kumimoji="0" lang="es-ES">
                <a:solidFill>
                  <a:srgbClr val="A0A0A0"/>
                </a:solidFill>
              </a:defRPr>
            </a:lvl1pPr>
            <a:extLst/>
          </a:lstStyle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6" name="Rectangl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eaLnBrk="1" latinLnBrk="0" hangingPunct="1">
              <a:defRPr kumimoji="0" lang="es-ES">
                <a:solidFill>
                  <a:schemeClr val="bg1"/>
                </a:solidFill>
              </a:defRPr>
            </a:lvl1pPr>
            <a:extLst/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Slide Number Placeholder 12"/>
          <p:cNvSpPr>
            <a:spLocks noGrp="1"/>
          </p:cNvSpPr>
          <p:nvPr>
            <p:ph type="sldNum" sz="quarter" idx="12"/>
          </p:nvPr>
        </p:nvSpPr>
        <p:spPr>
          <a:xfrm>
            <a:off x="8636002" y="6477000"/>
            <a:ext cx="1361017" cy="304800"/>
          </a:xfrm>
        </p:spPr>
        <p:txBody>
          <a:bodyPr/>
          <a:lstStyle>
            <a:lvl1pPr>
              <a:defRPr/>
            </a:lvl1pPr>
            <a:extLst/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06765119"/>
      </p:ext>
    </p:extLst>
  </p:cSld>
  <p:clrMapOvr>
    <a:masterClrMapping/>
  </p:clrMapOvr>
  <p:transition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8" name="7 Marcador de contenido"/>
          <p:cNvSpPr>
            <a:spLocks noGrp="1"/>
          </p:cNvSpPr>
          <p:nvPr>
            <p:ph sz="quarter" idx="1"/>
          </p:nvPr>
        </p:nvSpPr>
        <p:spPr>
          <a:xfrm>
            <a:off x="335360" y="268992"/>
            <a:ext cx="10972800" cy="5824304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4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D22F896-40B5-4ADD-8801-0D06FADFA095}" type="slidenum">
              <a:rPr lang="es-AR" smtClean="0"/>
              <a:pPr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82676458"/>
      </p:ext>
    </p:extLst>
  </p:cSld>
  <p:clrMapOvr>
    <a:masterClrMapping/>
  </p:clrMapOvr>
  <p:transition spd="med"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Dos objetos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s-ES"/>
              <a:t>Haga clic para modificar el estilo de texto del patrón</a:t>
            </a:r>
          </a:p>
          <a:p>
            <a:pPr lvl="1" eaLnBrk="1" latinLnBrk="0" hangingPunct="1"/>
            <a:r>
              <a:rPr lang="es-ES"/>
              <a:t>Segundo nivel</a:t>
            </a:r>
          </a:p>
          <a:p>
            <a:pPr lvl="2" eaLnBrk="1" latinLnBrk="0" hangingPunct="1"/>
            <a:r>
              <a:rPr lang="es-ES"/>
              <a:t>Tercer nivel</a:t>
            </a:r>
          </a:p>
          <a:p>
            <a:pPr lvl="3" eaLnBrk="1" latinLnBrk="0" hangingPunct="1"/>
            <a:r>
              <a:rPr lang="es-ES"/>
              <a:t>Cuarto nivel</a:t>
            </a:r>
          </a:p>
          <a:p>
            <a:pPr lvl="4" eaLnBrk="1" latinLnBrk="0" hangingPunct="1"/>
            <a:r>
              <a:rPr lang="es-ES"/>
              <a:t>Quinto nivel</a:t>
            </a:r>
            <a:endParaRPr kumimoji="0" lang="en-U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s-AR" smtClean="0"/>
              <a:pPr/>
              <a:t>‹Nº›</a:t>
            </a:fld>
            <a:endParaRPr lang="es-AR"/>
          </a:p>
        </p:txBody>
      </p:sp>
      <p:sp>
        <p:nvSpPr>
          <p:cNvPr id="8" name="7 Título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s-ES"/>
              <a:t>Haga clic para modificar el estilo de título del patrón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4241629" y="6459787"/>
            <a:ext cx="5183433" cy="365125"/>
          </a:xfrm>
        </p:spPr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6" name="15 Marcador de texto"/>
          <p:cNvSpPr>
            <a:spLocks noGrp="1"/>
          </p:cNvSpPr>
          <p:nvPr>
            <p:ph type="body" sz="quarter" idx="14" hasCustomPrompt="1"/>
          </p:nvPr>
        </p:nvSpPr>
        <p:spPr>
          <a:xfrm>
            <a:off x="4433" y="6451617"/>
            <a:ext cx="4190993" cy="357190"/>
          </a:xfrm>
        </p:spPr>
        <p:txBody>
          <a:bodyPr>
            <a:noAutofit/>
          </a:bodyPr>
          <a:lstStyle>
            <a:lvl1pPr>
              <a:buNone/>
              <a:defRPr sz="1400">
                <a:solidFill>
                  <a:schemeClr val="bg1"/>
                </a:solidFill>
              </a:defRPr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/>
            <a:r>
              <a:rPr lang="es-ES" dirty="0"/>
              <a:t>Fuente:</a:t>
            </a:r>
            <a:endParaRPr lang="es-AR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97279" y="1845734"/>
            <a:ext cx="10058401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79090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A8592-A6F7-42BC-86CF-9E17C70547D3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Normal con fuent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 hasCustomPrompt="1"/>
          </p:nvPr>
        </p:nvSpPr>
        <p:spPr>
          <a:xfrm>
            <a:off x="623393" y="643372"/>
            <a:ext cx="10772775" cy="1129444"/>
          </a:xfrm>
          <a:ln>
            <a:noFill/>
          </a:ln>
          <a:effectLst/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9249399" y="2852612"/>
            <a:ext cx="2926080" cy="1048573"/>
          </a:xfrm>
          <a:ln>
            <a:noFill/>
          </a:ln>
        </p:spPr>
        <p:txBody>
          <a:bodyPr/>
          <a:lstStyle/>
          <a:p>
            <a:pPr>
              <a:defRPr/>
            </a:pPr>
            <a:fld id="{DDDB8A13-BBB4-4BDB-951D-2F728A4AF88F}" type="slidenum">
              <a:rPr lang="es-AR" smtClean="0"/>
              <a:pPr>
                <a:defRPr/>
              </a:pPr>
              <a:t>‹Nº›</a:t>
            </a:fld>
            <a:endParaRPr lang="es-AR" dirty="0"/>
          </a:p>
        </p:txBody>
      </p:sp>
      <p:sp>
        <p:nvSpPr>
          <p:cNvPr id="6" name="17 CuadroTexto"/>
          <p:cNvSpPr txBox="1"/>
          <p:nvPr/>
        </p:nvSpPr>
        <p:spPr>
          <a:xfrm>
            <a:off x="5176314" y="6484427"/>
            <a:ext cx="662361" cy="219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825" b="0" i="0" kern="1200" dirty="0" smtClean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Fuente:</a:t>
            </a:r>
            <a:endParaRPr lang="es-AR" sz="825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7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951985" y="6509536"/>
            <a:ext cx="2162515" cy="305415"/>
          </a:xfrm>
        </p:spPr>
        <p:txBody>
          <a:bodyPr>
            <a:no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825" b="0" i="0" kern="1200" dirty="0" smtClean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buNone/>
              <a:defRPr sz="1050"/>
            </a:lvl2pPr>
            <a:lvl3pPr>
              <a:buNone/>
              <a:defRPr sz="1050"/>
            </a:lvl3pPr>
            <a:lvl4pPr>
              <a:buNone/>
              <a:defRPr sz="1050"/>
            </a:lvl4pPr>
            <a:lvl5pPr>
              <a:buNone/>
              <a:defRPr sz="105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6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623392" y="1902577"/>
            <a:ext cx="9793088" cy="4478753"/>
          </a:xfrm>
        </p:spPr>
        <p:txBody>
          <a:bodyPr/>
          <a:lstStyle>
            <a:lvl1pPr marL="68580" indent="-68580">
              <a:buClr>
                <a:srgbClr val="C00000"/>
              </a:buClr>
              <a:buFont typeface="Arial" panose="020B0604020202020204" pitchFamily="34" charset="0"/>
              <a:buChar char="»"/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 dirty="0" smtClean="0"/>
              <a:t> Haga clic para modificar el estilo de texto del patrón</a:t>
            </a:r>
          </a:p>
          <a:p>
            <a:pPr lvl="1"/>
            <a:r>
              <a:rPr lang="es-ES" dirty="0" smtClean="0"/>
              <a:t> Segundo nivel</a:t>
            </a:r>
          </a:p>
          <a:p>
            <a:pPr lvl="2"/>
            <a:r>
              <a:rPr lang="es-ES" dirty="0" smtClean="0"/>
              <a:t> Tercer nivel</a:t>
            </a:r>
          </a:p>
          <a:p>
            <a:pPr lvl="3"/>
            <a:r>
              <a:rPr lang="es-ES" dirty="0" smtClean="0"/>
              <a:t> Cuarto nivel</a:t>
            </a:r>
          </a:p>
          <a:p>
            <a:pPr lvl="4"/>
            <a:r>
              <a:rPr lang="es-ES" dirty="0" smtClean="0"/>
              <a:t> Quinto nivel</a:t>
            </a:r>
            <a:endParaRPr lang="es-AR" dirty="0"/>
          </a:p>
        </p:txBody>
      </p:sp>
      <p:cxnSp>
        <p:nvCxnSpPr>
          <p:cNvPr id="12" name="Conector recto 11"/>
          <p:cNvCxnSpPr/>
          <p:nvPr/>
        </p:nvCxnSpPr>
        <p:spPr>
          <a:xfrm>
            <a:off x="623394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1"/>
          <p:cNvSpPr>
            <a:spLocks noGrp="1"/>
          </p:cNvSpPr>
          <p:nvPr>
            <p:ph type="dt" sz="half" idx="2"/>
          </p:nvPr>
        </p:nvSpPr>
        <p:spPr>
          <a:xfrm>
            <a:off x="2567608" y="6543221"/>
            <a:ext cx="825989" cy="256089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s-AR" smtClean="0"/>
              <a:t>2017</a:t>
            </a:r>
            <a:endParaRPr lang="es-AR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68981" y="6554697"/>
            <a:ext cx="2154900" cy="213016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s-AR" smtClean="0"/>
              <a:t>Ingeniería de Software I</a:t>
            </a:r>
            <a:endParaRPr lang="es-AR" dirty="0"/>
          </a:p>
        </p:txBody>
      </p:sp>
      <p:sp>
        <p:nvSpPr>
          <p:cNvPr id="11" name="17 CuadroTexto"/>
          <p:cNvSpPr txBox="1"/>
          <p:nvPr/>
        </p:nvSpPr>
        <p:spPr>
          <a:xfrm>
            <a:off x="5176314" y="6484427"/>
            <a:ext cx="662361" cy="219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825" b="0" i="0" kern="1200" dirty="0" smtClean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Fuente:</a:t>
            </a:r>
            <a:endParaRPr lang="es-AR" sz="825" dirty="0">
              <a:solidFill>
                <a:schemeClr val="bg2"/>
              </a:solidFill>
              <a:latin typeface="+mn-lt"/>
            </a:endParaRPr>
          </a:p>
        </p:txBody>
      </p:sp>
      <p:cxnSp>
        <p:nvCxnSpPr>
          <p:cNvPr id="13" name="Conector recto 12"/>
          <p:cNvCxnSpPr/>
          <p:nvPr/>
        </p:nvCxnSpPr>
        <p:spPr>
          <a:xfrm>
            <a:off x="623394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17 CuadroTexto"/>
          <p:cNvSpPr txBox="1"/>
          <p:nvPr userDrawn="1"/>
        </p:nvSpPr>
        <p:spPr>
          <a:xfrm>
            <a:off x="5176313" y="6484425"/>
            <a:ext cx="66236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1100" b="0" i="0" kern="1200" dirty="0" smtClean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Fuente:</a:t>
            </a:r>
            <a:endParaRPr lang="es-AR" sz="1100" dirty="0">
              <a:solidFill>
                <a:schemeClr val="bg2"/>
              </a:solidFill>
              <a:latin typeface="+mn-lt"/>
            </a:endParaRPr>
          </a:p>
        </p:txBody>
      </p:sp>
      <p:cxnSp>
        <p:nvCxnSpPr>
          <p:cNvPr id="15" name="Conector recto 12"/>
          <p:cNvCxnSpPr/>
          <p:nvPr userDrawn="1"/>
        </p:nvCxnSpPr>
        <p:spPr>
          <a:xfrm>
            <a:off x="623392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66728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Normal con fuent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 hasCustomPrompt="1"/>
          </p:nvPr>
        </p:nvSpPr>
        <p:spPr>
          <a:xfrm>
            <a:off x="623393" y="643372"/>
            <a:ext cx="10772775" cy="1129444"/>
          </a:xfrm>
          <a:ln>
            <a:noFill/>
          </a:ln>
          <a:effectLst/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9249399" y="2852612"/>
            <a:ext cx="2926080" cy="1048573"/>
          </a:xfrm>
          <a:ln>
            <a:noFill/>
          </a:ln>
        </p:spPr>
        <p:txBody>
          <a:bodyPr/>
          <a:lstStyle/>
          <a:p>
            <a:pPr>
              <a:defRPr/>
            </a:pPr>
            <a:fld id="{DDDB8A13-BBB4-4BDB-951D-2F728A4AF88F}" type="slidenum">
              <a:rPr lang="es-AR" smtClean="0"/>
              <a:pPr>
                <a:defRPr/>
              </a:pPr>
              <a:t>‹Nº›</a:t>
            </a:fld>
            <a:endParaRPr lang="es-AR" dirty="0"/>
          </a:p>
        </p:txBody>
      </p:sp>
      <p:sp>
        <p:nvSpPr>
          <p:cNvPr id="6" name="17 CuadroTexto"/>
          <p:cNvSpPr txBox="1"/>
          <p:nvPr/>
        </p:nvSpPr>
        <p:spPr>
          <a:xfrm>
            <a:off x="5176314" y="6484427"/>
            <a:ext cx="662361" cy="219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825" b="0" i="0" kern="1200" dirty="0" smtClean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Fuente:</a:t>
            </a:r>
            <a:endParaRPr lang="es-AR" sz="825" dirty="0">
              <a:solidFill>
                <a:schemeClr val="bg2"/>
              </a:solidFill>
              <a:latin typeface="+mn-lt"/>
            </a:endParaRPr>
          </a:p>
        </p:txBody>
      </p:sp>
      <p:sp>
        <p:nvSpPr>
          <p:cNvPr id="7" name="15 Marcador de texto"/>
          <p:cNvSpPr>
            <a:spLocks noGrp="1"/>
          </p:cNvSpPr>
          <p:nvPr>
            <p:ph type="body" sz="quarter" idx="14"/>
          </p:nvPr>
        </p:nvSpPr>
        <p:spPr>
          <a:xfrm>
            <a:off x="5951985" y="6509536"/>
            <a:ext cx="2162515" cy="305415"/>
          </a:xfrm>
        </p:spPr>
        <p:txBody>
          <a:bodyPr>
            <a:no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buNone/>
              <a:defRPr lang="en-US" sz="825" b="0" i="0" kern="1200" dirty="0" smtClean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buNone/>
              <a:defRPr sz="1050"/>
            </a:lvl2pPr>
            <a:lvl3pPr>
              <a:buNone/>
              <a:defRPr sz="1050"/>
            </a:lvl3pPr>
            <a:lvl4pPr>
              <a:buNone/>
              <a:defRPr sz="1050"/>
            </a:lvl4pPr>
            <a:lvl5pPr>
              <a:buNone/>
              <a:defRPr sz="105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6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623392" y="1902577"/>
            <a:ext cx="9793088" cy="4478753"/>
          </a:xfrm>
        </p:spPr>
        <p:txBody>
          <a:bodyPr/>
          <a:lstStyle>
            <a:lvl1pPr marL="68580" indent="-68580">
              <a:buClr>
                <a:srgbClr val="C00000"/>
              </a:buClr>
              <a:buFont typeface="Arial" panose="020B0604020202020204" pitchFamily="34" charset="0"/>
              <a:buChar char="»"/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 dirty="0" smtClean="0"/>
              <a:t> Haga clic para modificar el estilo de texto del patrón</a:t>
            </a:r>
          </a:p>
          <a:p>
            <a:pPr lvl="1"/>
            <a:r>
              <a:rPr lang="es-ES" dirty="0" smtClean="0"/>
              <a:t> Segundo nivel</a:t>
            </a:r>
          </a:p>
          <a:p>
            <a:pPr lvl="2"/>
            <a:r>
              <a:rPr lang="es-ES" dirty="0" smtClean="0"/>
              <a:t> Tercer nivel</a:t>
            </a:r>
          </a:p>
          <a:p>
            <a:pPr lvl="3"/>
            <a:r>
              <a:rPr lang="es-ES" dirty="0" smtClean="0"/>
              <a:t> Cuarto nivel</a:t>
            </a:r>
          </a:p>
          <a:p>
            <a:pPr lvl="4"/>
            <a:r>
              <a:rPr lang="es-ES" dirty="0" smtClean="0"/>
              <a:t> Quinto nivel</a:t>
            </a:r>
            <a:endParaRPr lang="es-AR" dirty="0"/>
          </a:p>
        </p:txBody>
      </p:sp>
      <p:cxnSp>
        <p:nvCxnSpPr>
          <p:cNvPr id="12" name="Conector recto 11"/>
          <p:cNvCxnSpPr/>
          <p:nvPr/>
        </p:nvCxnSpPr>
        <p:spPr>
          <a:xfrm>
            <a:off x="623394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1"/>
          <p:cNvSpPr>
            <a:spLocks noGrp="1"/>
          </p:cNvSpPr>
          <p:nvPr>
            <p:ph type="dt" sz="half" idx="2"/>
          </p:nvPr>
        </p:nvSpPr>
        <p:spPr>
          <a:xfrm>
            <a:off x="2567608" y="6543221"/>
            <a:ext cx="825989" cy="256089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s-AR" smtClean="0"/>
              <a:t>2017</a:t>
            </a:r>
            <a:endParaRPr lang="es-AR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68981" y="6554697"/>
            <a:ext cx="2154900" cy="213016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s-AR" smtClean="0"/>
              <a:t>Ingeniería de Software I</a:t>
            </a:r>
            <a:endParaRPr lang="es-AR" dirty="0"/>
          </a:p>
        </p:txBody>
      </p:sp>
      <p:sp>
        <p:nvSpPr>
          <p:cNvPr id="11" name="17 CuadroTexto"/>
          <p:cNvSpPr txBox="1"/>
          <p:nvPr/>
        </p:nvSpPr>
        <p:spPr>
          <a:xfrm>
            <a:off x="5176314" y="6484427"/>
            <a:ext cx="662361" cy="219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825" b="0" i="0" kern="1200" dirty="0" smtClean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Fuente:</a:t>
            </a:r>
            <a:endParaRPr lang="es-AR" sz="825" dirty="0">
              <a:solidFill>
                <a:schemeClr val="bg2"/>
              </a:solidFill>
              <a:latin typeface="+mn-lt"/>
            </a:endParaRPr>
          </a:p>
        </p:txBody>
      </p:sp>
      <p:cxnSp>
        <p:nvCxnSpPr>
          <p:cNvPr id="13" name="Conector recto 12"/>
          <p:cNvCxnSpPr/>
          <p:nvPr/>
        </p:nvCxnSpPr>
        <p:spPr>
          <a:xfrm>
            <a:off x="623394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17 CuadroTexto"/>
          <p:cNvSpPr txBox="1"/>
          <p:nvPr userDrawn="1"/>
        </p:nvSpPr>
        <p:spPr>
          <a:xfrm>
            <a:off x="5176313" y="6484425"/>
            <a:ext cx="66236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sz="1100" b="0" i="0" kern="1200" dirty="0" smtClean="0">
                <a:solidFill>
                  <a:schemeClr val="tx1">
                    <a:tint val="75000"/>
                    <a:alpha val="60000"/>
                  </a:schemeClr>
                </a:solidFill>
                <a:latin typeface="+mn-lt"/>
                <a:ea typeface="+mn-ea"/>
                <a:cs typeface="+mn-cs"/>
              </a:rPr>
              <a:t>Fuente:</a:t>
            </a:r>
            <a:endParaRPr lang="es-AR" sz="1100" dirty="0">
              <a:solidFill>
                <a:schemeClr val="bg2"/>
              </a:solidFill>
              <a:latin typeface="+mn-lt"/>
            </a:endParaRPr>
          </a:p>
        </p:txBody>
      </p:sp>
      <p:cxnSp>
        <p:nvCxnSpPr>
          <p:cNvPr id="15" name="Conector recto 12"/>
          <p:cNvCxnSpPr/>
          <p:nvPr userDrawn="1"/>
        </p:nvCxnSpPr>
        <p:spPr>
          <a:xfrm>
            <a:off x="623392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66728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A8592-A6F7-42BC-86CF-9E17C70547D3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HD-ShadowLong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10437812" cy="321164"/>
          </a:xfrm>
          <a:prstGeom prst="rect">
            <a:avLst/>
          </a:prstGeom>
        </p:spPr>
      </p:pic>
      <p:pic>
        <p:nvPicPr>
          <p:cNvPr id="9" name="Imagen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7" y="1971234"/>
            <a:ext cx="1602997" cy="144270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1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10585828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0324" y="753228"/>
            <a:ext cx="9613857" cy="1080938"/>
          </a:xfrm>
        </p:spPr>
        <p:txBody>
          <a:bodyPr anchor="ctr">
            <a:normAutofit/>
          </a:bodyPr>
          <a:lstStyle>
            <a:lvl1pPr latinLnBrk="0">
              <a:defRPr lang="es-ES" sz="36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868334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 latinLnBrk="0">
              <a:buNone/>
              <a:defRPr lang="es-ES" sz="32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r>
              <a:rPr lang="es-ES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80323" y="2336875"/>
            <a:ext cx="3876256" cy="3599315"/>
          </a:xfrm>
        </p:spPr>
        <p:txBody>
          <a:bodyPr anchor="ctr"/>
          <a:lstStyle>
            <a:lvl1pPr marL="0" indent="0" latinLnBrk="0">
              <a:buNone/>
              <a:defRPr lang="es-ES" sz="16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9570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46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6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8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1.xml"/><Relationship Id="rId19" Type="http://schemas.openxmlformats.org/officeDocument/2006/relationships/image" Target="../media/image4.jpeg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8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2" y="5936190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7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7628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89" r:id="rId1"/>
    <p:sldLayoutId id="2147484390" r:id="rId2"/>
    <p:sldLayoutId id="2147484391" r:id="rId3"/>
    <p:sldLayoutId id="2147484392" r:id="rId4"/>
    <p:sldLayoutId id="2147484393" r:id="rId5"/>
    <p:sldLayoutId id="2147484394" r:id="rId6"/>
    <p:sldLayoutId id="2147484395" r:id="rId7"/>
    <p:sldLayoutId id="2147484396" r:id="rId8"/>
    <p:sldLayoutId id="2147484397" r:id="rId9"/>
    <p:sldLayoutId id="2147484398" r:id="rId10"/>
    <p:sldLayoutId id="2147484399" r:id="rId11"/>
    <p:sldLayoutId id="2147484400" r:id="rId12"/>
    <p:sldLayoutId id="2147484401" r:id="rId13"/>
    <p:sldLayoutId id="2147484402" r:id="rId14"/>
    <p:sldLayoutId id="2147484403" r:id="rId15"/>
    <p:sldLayoutId id="2147484404" r:id="rId16"/>
    <p:sldLayoutId id="2147484405" r:id="rId17"/>
    <p:sldLayoutId id="2147484406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2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8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408" r:id="rId1"/>
    <p:sldLayoutId id="2147484409" r:id="rId2"/>
    <p:sldLayoutId id="2147484410" r:id="rId3"/>
    <p:sldLayoutId id="2147484411" r:id="rId4"/>
    <p:sldLayoutId id="2147484412" r:id="rId5"/>
    <p:sldLayoutId id="2147484413" r:id="rId6"/>
    <p:sldLayoutId id="2147484414" r:id="rId7"/>
    <p:sldLayoutId id="2147484415" r:id="rId8"/>
    <p:sldLayoutId id="2147484416" r:id="rId9"/>
    <p:sldLayoutId id="2147484417" r:id="rId10"/>
    <p:sldLayoutId id="2147484418" r:id="rId11"/>
    <p:sldLayoutId id="2147484419" r:id="rId12"/>
    <p:sldLayoutId id="2147484420" r:id="rId13"/>
    <p:sldLayoutId id="2147484421" r:id="rId14"/>
    <p:sldLayoutId id="2147484422" r:id="rId15"/>
    <p:sldLayoutId id="2147484423" r:id="rId16"/>
    <p:sldLayoutId id="2147484424" r:id="rId17"/>
    <p:sldLayoutId id="2147484461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20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4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59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582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26" r:id="rId1"/>
    <p:sldLayoutId id="2147484427" r:id="rId2"/>
    <p:sldLayoutId id="2147484428" r:id="rId3"/>
    <p:sldLayoutId id="2147484429" r:id="rId4"/>
    <p:sldLayoutId id="2147484430" r:id="rId5"/>
    <p:sldLayoutId id="2147484431" r:id="rId6"/>
    <p:sldLayoutId id="2147484432" r:id="rId7"/>
    <p:sldLayoutId id="2147484433" r:id="rId8"/>
    <p:sldLayoutId id="2147484434" r:id="rId9"/>
    <p:sldLayoutId id="2147484435" r:id="rId10"/>
    <p:sldLayoutId id="2147484436" r:id="rId11"/>
    <p:sldLayoutId id="2147484437" r:id="rId12"/>
    <p:sldLayoutId id="2147484438" r:id="rId13"/>
    <p:sldLayoutId id="2147484439" r:id="rId14"/>
    <p:sldLayoutId id="2147484440" r:id="rId15"/>
    <p:sldLayoutId id="2147484441" r:id="rId16"/>
    <p:sldLayoutId id="2147484442" r:id="rId17"/>
    <p:sldLayoutId id="2147484462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hashOverlay-FullResolve.png"/>
          <p:cNvPicPr>
            <a:picLocks noChangeAspect="1"/>
          </p:cNvPicPr>
          <p:nvPr/>
        </p:nvPicPr>
        <p:blipFill>
          <a:blip r:embed="rId19" cstate="print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680322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550981" y="593619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680323" y="5936196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729461" y="753229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6897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44" r:id="rId1"/>
    <p:sldLayoutId id="2147484445" r:id="rId2"/>
    <p:sldLayoutId id="2147484446" r:id="rId3"/>
    <p:sldLayoutId id="2147484447" r:id="rId4"/>
    <p:sldLayoutId id="2147484448" r:id="rId5"/>
    <p:sldLayoutId id="2147484449" r:id="rId6"/>
    <p:sldLayoutId id="2147484450" r:id="rId7"/>
    <p:sldLayoutId id="2147484451" r:id="rId8"/>
    <p:sldLayoutId id="2147484452" r:id="rId9"/>
    <p:sldLayoutId id="2147484453" r:id="rId10"/>
    <p:sldLayoutId id="2147484454" r:id="rId11"/>
    <p:sldLayoutId id="2147484455" r:id="rId12"/>
    <p:sldLayoutId id="2147484456" r:id="rId13"/>
    <p:sldLayoutId id="2147484457" r:id="rId14"/>
    <p:sldLayoutId id="2147484458" r:id="rId15"/>
    <p:sldLayoutId id="2147484459" r:id="rId16"/>
    <p:sldLayoutId id="2147484460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5" y="499537"/>
            <a:ext cx="10806607" cy="12732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 Haga clic para modificar el estilo de texto del patrón</a:t>
            </a:r>
          </a:p>
          <a:p>
            <a:pPr lvl="1"/>
            <a:r>
              <a:rPr lang="es-ES" dirty="0"/>
              <a:t> Segundo nivel</a:t>
            </a:r>
          </a:p>
          <a:p>
            <a:pPr lvl="2"/>
            <a:r>
              <a:rPr lang="es-ES" dirty="0"/>
              <a:t> Tercer nivel</a:t>
            </a:r>
          </a:p>
          <a:p>
            <a:pPr lvl="3"/>
            <a:r>
              <a:rPr lang="es-ES" dirty="0"/>
              <a:t> Cuarto nivel</a:t>
            </a:r>
          </a:p>
          <a:p>
            <a:pPr lvl="4"/>
            <a:r>
              <a:rPr lang="es-ES" dirty="0"/>
              <a:t> Quinto nivel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65920" y="2780930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7725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9309AEDA-1D6C-44D3-8BB0-A178BBA71291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3" name="Date Placeholder 1"/>
          <p:cNvSpPr>
            <a:spLocks noGrp="1"/>
          </p:cNvSpPr>
          <p:nvPr>
            <p:ph type="dt" sz="half" idx="2"/>
          </p:nvPr>
        </p:nvSpPr>
        <p:spPr>
          <a:xfrm>
            <a:off x="2567608" y="6543223"/>
            <a:ext cx="825989" cy="256089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s-AR" smtClean="0"/>
              <a:t>2017</a:t>
            </a:r>
            <a:endParaRPr lang="es-ES" dirty="0"/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68982" y="6554697"/>
            <a:ext cx="2154900" cy="213016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sv-SE" smtClean="0"/>
              <a:t>Ingeniería de Software I</a:t>
            </a:r>
            <a:endParaRPr lang="es-ES" dirty="0"/>
          </a:p>
        </p:txBody>
      </p:sp>
      <p:cxnSp>
        <p:nvCxnSpPr>
          <p:cNvPr id="8" name="Conector recto 7"/>
          <p:cNvCxnSpPr/>
          <p:nvPr/>
        </p:nvCxnSpPr>
        <p:spPr>
          <a:xfrm>
            <a:off x="623395" y="1772816"/>
            <a:ext cx="1077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9 Imagen" descr="logoweb.jpg"/>
          <p:cNvPicPr>
            <a:picLocks noChangeAspect="1"/>
          </p:cNvPicPr>
          <p:nvPr/>
        </p:nvPicPr>
        <p:blipFill>
          <a:blip r:embed="rId19" cstate="print"/>
          <a:stretch>
            <a:fillRect/>
          </a:stretch>
        </p:blipFill>
        <p:spPr>
          <a:xfrm>
            <a:off x="9552385" y="5949280"/>
            <a:ext cx="2384643" cy="72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472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9" r:id="rId1"/>
    <p:sldLayoutId id="2147484530" r:id="rId2"/>
    <p:sldLayoutId id="2147484541" r:id="rId3"/>
    <p:sldLayoutId id="2147484532" r:id="rId4"/>
    <p:sldLayoutId id="2147484533" r:id="rId5"/>
    <p:sldLayoutId id="2147484534" r:id="rId6"/>
    <p:sldLayoutId id="2147484535" r:id="rId7"/>
    <p:sldLayoutId id="2147484536" r:id="rId8"/>
    <p:sldLayoutId id="2147484537" r:id="rId9"/>
    <p:sldLayoutId id="2147484538" r:id="rId10"/>
    <p:sldLayoutId id="2147484539" r:id="rId11"/>
    <p:sldLayoutId id="2147484540" r:id="rId12"/>
    <p:sldLayoutId id="2147484527" r:id="rId13"/>
    <p:sldLayoutId id="2147484542" r:id="rId14"/>
    <p:sldLayoutId id="2147484543" r:id="rId15"/>
    <p:sldLayoutId id="2147484544" r:id="rId16"/>
    <p:sldLayoutId id="2147484545" r:id="rId17"/>
  </p:sldLayoutIdLst>
  <p:transition spd="med">
    <p:fade/>
  </p:transition>
  <p:hf hdr="0"/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9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85000"/>
        </a:lnSpc>
        <a:spcBef>
          <a:spcPts val="975"/>
        </a:spcBef>
        <a:buClr>
          <a:srgbClr val="C00000"/>
        </a:buClr>
        <a:buFont typeface="Arial" panose="020B0604020202020204" pitchFamily="34" charset="0"/>
        <a:buChar char="»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60604" indent="-257175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411480" indent="-41148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5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617220" indent="-61722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822960" indent="-82296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90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05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20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350000" indent="-171450" algn="l" defTabSz="685800" rtl="0" eaLnBrk="1" latinLnBrk="0" hangingPunct="1">
        <a:lnSpc>
          <a:spcPct val="85000"/>
        </a:lnSpc>
        <a:spcBef>
          <a:spcPts val="450"/>
        </a:spcBef>
        <a:buFont typeface="Arial" pitchFamily="34" charset="0"/>
        <a:buChar char=" 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8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5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8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Ingeniería de Software I 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s-ES"/>
              <a:t>2017</a:t>
            </a:r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1</a:t>
            </a:fld>
            <a:endParaRPr lang="es-ES" dirty="0"/>
          </a:p>
        </p:txBody>
      </p:sp>
      <p:sp>
        <p:nvSpPr>
          <p:cNvPr id="6" name="5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Planeación Conjunta de Requerimientos (JRP)</a:t>
            </a:r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4"/>
          </p:nvPr>
        </p:nvSpPr>
        <p:spPr>
          <a:xfrm>
            <a:off x="767408" y="1916832"/>
            <a:ext cx="10009112" cy="410445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s-ES_tradnl" sz="2400" dirty="0">
                <a:solidFill>
                  <a:schemeClr val="tx1"/>
                </a:solidFill>
              </a:rPr>
              <a:t>Proceso mediante el cual se conducen reuniones de grupo altamente estructurados con el propósito de analizar problemas y definir requerimientos </a:t>
            </a:r>
          </a:p>
          <a:p>
            <a:endParaRPr lang="es-ES_tradnl" sz="2400" dirty="0" smtClean="0">
              <a:solidFill>
                <a:schemeClr val="tx1"/>
              </a:solidFill>
            </a:endParaRPr>
          </a:p>
          <a:p>
            <a:r>
              <a:rPr lang="es-ES_tradnl" sz="2400" dirty="0" smtClean="0">
                <a:solidFill>
                  <a:schemeClr val="tx1"/>
                </a:solidFill>
              </a:rPr>
              <a:t>Requiere </a:t>
            </a:r>
            <a:r>
              <a:rPr lang="es-ES_tradnl" sz="2400" dirty="0">
                <a:solidFill>
                  <a:schemeClr val="tx1"/>
                </a:solidFill>
              </a:rPr>
              <a:t>de extenso entrenamiento</a:t>
            </a:r>
          </a:p>
          <a:p>
            <a:r>
              <a:rPr lang="es-ES_tradnl" sz="2400" dirty="0">
                <a:solidFill>
                  <a:schemeClr val="tx1"/>
                </a:solidFill>
              </a:rPr>
              <a:t>Reduce el tiempo de exploración de requisitos</a:t>
            </a:r>
          </a:p>
          <a:p>
            <a:r>
              <a:rPr lang="es-ES_tradnl" sz="2400" dirty="0">
                <a:solidFill>
                  <a:schemeClr val="tx1"/>
                </a:solidFill>
              </a:rPr>
              <a:t>Amplia participación de los integrantes </a:t>
            </a:r>
          </a:p>
          <a:p>
            <a:r>
              <a:rPr lang="es-ES_tradnl" sz="2400" dirty="0">
                <a:solidFill>
                  <a:schemeClr val="tx1"/>
                </a:solidFill>
              </a:rPr>
              <a:t>Se trabaja sobre lo que se va generando</a:t>
            </a:r>
          </a:p>
          <a:p>
            <a:r>
              <a:rPr lang="es-ES_tradnl" sz="2400" dirty="0">
                <a:solidFill>
                  <a:schemeClr val="tx1"/>
                </a:solidFill>
              </a:rPr>
              <a:t>Alguna bibliografía la menciona como JAD </a:t>
            </a:r>
            <a:r>
              <a:rPr lang="es-ES_tradnl" sz="2400" dirty="0" smtClean="0">
                <a:solidFill>
                  <a:schemeClr val="tx1"/>
                </a:solidFill>
              </a:rPr>
              <a:t>(</a:t>
            </a:r>
            <a:r>
              <a:rPr lang="es-ES" sz="2400" dirty="0" err="1">
                <a:solidFill>
                  <a:schemeClr val="tx1"/>
                </a:solidFill>
              </a:rPr>
              <a:t>Joint</a:t>
            </a:r>
            <a:r>
              <a:rPr lang="es-ES" sz="2400" dirty="0">
                <a:solidFill>
                  <a:schemeClr val="tx1"/>
                </a:solidFill>
              </a:rPr>
              <a:t> </a:t>
            </a:r>
            <a:r>
              <a:rPr lang="es-ES" sz="2400" dirty="0" err="1">
                <a:solidFill>
                  <a:schemeClr val="tx1"/>
                </a:solidFill>
              </a:rPr>
              <a:t>Application</a:t>
            </a:r>
            <a:r>
              <a:rPr lang="es-ES" sz="2400" dirty="0">
                <a:solidFill>
                  <a:schemeClr val="tx1"/>
                </a:solidFill>
              </a:rPr>
              <a:t> </a:t>
            </a:r>
            <a:r>
              <a:rPr lang="es-ES" sz="2400" dirty="0" err="1">
                <a:solidFill>
                  <a:schemeClr val="tx1"/>
                </a:solidFill>
              </a:rPr>
              <a:t>Design</a:t>
            </a:r>
            <a:r>
              <a:rPr lang="es-ES_tradnl" sz="2400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pPr/>
              <a:t>10</a:t>
            </a:fld>
            <a:endParaRPr lang="es-E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7" name="Picture 2" descr="http://blog.commlabindia.com/wp-content/uploads/2011/11/methods-to-organiz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4312" y="2780928"/>
            <a:ext cx="23812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0170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Planeación Conjunta de Requerimientos (JRP)</a:t>
            </a:r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4"/>
          </p:nvPr>
        </p:nvSpPr>
        <p:spPr>
          <a:xfrm>
            <a:off x="839416" y="2060848"/>
            <a:ext cx="9937104" cy="3240360"/>
          </a:xfrm>
        </p:spPr>
        <p:txBody>
          <a:bodyPr/>
          <a:lstStyle/>
          <a:p>
            <a:r>
              <a:rPr lang="es-ES" sz="2800" dirty="0">
                <a:solidFill>
                  <a:schemeClr val="tx1"/>
                </a:solidFill>
              </a:rPr>
              <a:t>Ventajas</a:t>
            </a:r>
          </a:p>
          <a:p>
            <a:pPr lvl="1"/>
            <a:r>
              <a:rPr lang="es-ES" sz="2400" dirty="0">
                <a:solidFill>
                  <a:schemeClr val="tx1"/>
                </a:solidFill>
              </a:rPr>
              <a:t>Ahorro de tiempo</a:t>
            </a:r>
          </a:p>
          <a:p>
            <a:pPr lvl="1"/>
            <a:r>
              <a:rPr lang="es-ES" sz="2400" dirty="0">
                <a:solidFill>
                  <a:schemeClr val="tx1"/>
                </a:solidFill>
              </a:rPr>
              <a:t>Usuarios involucrados</a:t>
            </a:r>
          </a:p>
          <a:p>
            <a:pPr lvl="1"/>
            <a:r>
              <a:rPr lang="es-ES" sz="2400" dirty="0">
                <a:solidFill>
                  <a:schemeClr val="tx1"/>
                </a:solidFill>
              </a:rPr>
              <a:t>Desarrollos creativos</a:t>
            </a:r>
            <a:endParaRPr lang="es-ES" sz="2800" dirty="0">
              <a:solidFill>
                <a:schemeClr val="tx1"/>
              </a:solidFill>
            </a:endParaRPr>
          </a:p>
          <a:p>
            <a:endParaRPr lang="es-ES" sz="2800" dirty="0">
              <a:solidFill>
                <a:schemeClr val="tx1"/>
              </a:solidFill>
            </a:endParaRPr>
          </a:p>
          <a:p>
            <a:r>
              <a:rPr lang="es-ES" sz="2800" dirty="0">
                <a:solidFill>
                  <a:schemeClr val="tx1"/>
                </a:solidFill>
              </a:rPr>
              <a:t>Desventajas</a:t>
            </a:r>
          </a:p>
          <a:p>
            <a:pPr lvl="1"/>
            <a:r>
              <a:rPr lang="es-ES" sz="2400" dirty="0">
                <a:solidFill>
                  <a:schemeClr val="tx1"/>
                </a:solidFill>
              </a:rPr>
              <a:t>Es difícil organizar los horarios de los involucrados</a:t>
            </a:r>
          </a:p>
          <a:p>
            <a:pPr lvl="1"/>
            <a:r>
              <a:rPr lang="es-ES" sz="2400" dirty="0">
                <a:solidFill>
                  <a:schemeClr val="tx1"/>
                </a:solidFill>
              </a:rPr>
              <a:t>Es complejo encontrar un grupo de participantes integrados y organizados</a:t>
            </a:r>
          </a:p>
          <a:p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pPr/>
              <a:t>11</a:t>
            </a:fld>
            <a:endParaRPr lang="es-E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21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15" name="Marcador de contenido 1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12</a:t>
            </a:fld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 cstate="print"/>
          <a:srcRect l="1860" t="8180" r="5072" b="4872"/>
          <a:stretch/>
        </p:blipFill>
        <p:spPr bwMode="auto">
          <a:xfrm>
            <a:off x="1890690" y="53749"/>
            <a:ext cx="8208912" cy="58326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Llamada rectangular redondeada 3"/>
          <p:cNvSpPr/>
          <p:nvPr/>
        </p:nvSpPr>
        <p:spPr>
          <a:xfrm>
            <a:off x="6960096" y="620688"/>
            <a:ext cx="3707904" cy="1332728"/>
          </a:xfrm>
          <a:prstGeom prst="wedgeRoundRectCallout">
            <a:avLst>
              <a:gd name="adj1" fmla="val 10709"/>
              <a:gd name="adj2" fmla="val 163639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6000" rtlCol="0" anchor="ctr"/>
          <a:lstStyle/>
          <a:p>
            <a:pPr lvl="1"/>
            <a:r>
              <a:rPr lang="es-ES_tradnl" b="1" dirty="0">
                <a:solidFill>
                  <a:schemeClr val="tx1"/>
                </a:solidFill>
              </a:rPr>
              <a:t>Facilitador: </a:t>
            </a:r>
            <a:r>
              <a:rPr lang="es-ES_tradnl" sz="1600" dirty="0">
                <a:solidFill>
                  <a:schemeClr val="tx1"/>
                </a:solidFill>
              </a:rPr>
              <a:t>Dirige las sesiones y tiene amplias habilidades de comunicación  y negociación</a:t>
            </a:r>
          </a:p>
          <a:p>
            <a:pPr algn="ctr"/>
            <a:endParaRPr lang="es-AR" dirty="0"/>
          </a:p>
        </p:txBody>
      </p:sp>
      <p:sp>
        <p:nvSpPr>
          <p:cNvPr id="9" name="Llamada rectangular redondeada 8"/>
          <p:cNvSpPr/>
          <p:nvPr/>
        </p:nvSpPr>
        <p:spPr>
          <a:xfrm>
            <a:off x="3038480" y="710761"/>
            <a:ext cx="3707904" cy="1332728"/>
          </a:xfrm>
          <a:prstGeom prst="wedgeRoundRectCallout">
            <a:avLst>
              <a:gd name="adj1" fmla="val 22084"/>
              <a:gd name="adj2" fmla="val 137766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6000" rtlCol="0" anchor="ctr"/>
          <a:lstStyle/>
          <a:p>
            <a:pPr lvl="1"/>
            <a:r>
              <a:rPr lang="es-ES_tradnl" b="1" dirty="0">
                <a:solidFill>
                  <a:schemeClr val="tx1"/>
                </a:solidFill>
              </a:rPr>
              <a:t>Usuarios y Gerentes </a:t>
            </a:r>
            <a:r>
              <a:rPr lang="es-ES_tradnl" dirty="0">
                <a:solidFill>
                  <a:schemeClr val="tx1"/>
                </a:solidFill>
              </a:rPr>
              <a:t>:</a:t>
            </a:r>
            <a:r>
              <a:rPr lang="es-ES_tradnl" sz="1600" dirty="0">
                <a:solidFill>
                  <a:schemeClr val="tx1"/>
                </a:solidFill>
              </a:rPr>
              <a:t>Los usuarios comunican los requerimientos y los gerentes los aprueban</a:t>
            </a:r>
          </a:p>
          <a:p>
            <a:pPr algn="ctr"/>
            <a:endParaRPr lang="es-AR" dirty="0"/>
          </a:p>
        </p:txBody>
      </p:sp>
      <p:sp>
        <p:nvSpPr>
          <p:cNvPr id="10" name="Llamada rectangular redondeada 9"/>
          <p:cNvSpPr/>
          <p:nvPr/>
        </p:nvSpPr>
        <p:spPr>
          <a:xfrm>
            <a:off x="2534028" y="4221088"/>
            <a:ext cx="3489965" cy="1034132"/>
          </a:xfrm>
          <a:prstGeom prst="wedgeRoundRectCallout">
            <a:avLst>
              <a:gd name="adj1" fmla="val 89527"/>
              <a:gd name="adj2" fmla="val 77444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6000" rtlCol="0" anchor="ctr"/>
          <a:lstStyle/>
          <a:p>
            <a:pPr lvl="1"/>
            <a:r>
              <a:rPr lang="es-ES_tradnl" b="1" dirty="0">
                <a:solidFill>
                  <a:schemeClr val="tx1"/>
                </a:solidFill>
              </a:rPr>
              <a:t>Secretarios</a:t>
            </a:r>
            <a:r>
              <a:rPr lang="es-ES_tradnl" dirty="0">
                <a:solidFill>
                  <a:schemeClr val="tx1"/>
                </a:solidFill>
              </a:rPr>
              <a:t>: </a:t>
            </a:r>
            <a:r>
              <a:rPr lang="es-ES_tradnl" sz="1600" dirty="0">
                <a:solidFill>
                  <a:schemeClr val="tx1"/>
                </a:solidFill>
              </a:rPr>
              <a:t>Llevan el registro de la sesión y van publicando los resultados realizados</a:t>
            </a:r>
          </a:p>
          <a:p>
            <a:pPr algn="ctr"/>
            <a:endParaRPr lang="es-AR" dirty="0"/>
          </a:p>
        </p:txBody>
      </p:sp>
      <p:sp>
        <p:nvSpPr>
          <p:cNvPr id="11" name="Llamada rectangular redondeada 10"/>
          <p:cNvSpPr/>
          <p:nvPr/>
        </p:nvSpPr>
        <p:spPr>
          <a:xfrm>
            <a:off x="1504637" y="3212976"/>
            <a:ext cx="3223212" cy="788864"/>
          </a:xfrm>
          <a:prstGeom prst="wedgeRoundRectCallout">
            <a:avLst>
              <a:gd name="adj1" fmla="val -26617"/>
              <a:gd name="adj2" fmla="val 183022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6000" rtlCol="0" anchor="ctr"/>
          <a:lstStyle/>
          <a:p>
            <a:pPr lvl="1"/>
            <a:r>
              <a:rPr lang="es-ES_tradnl" b="1" dirty="0">
                <a:solidFill>
                  <a:schemeClr val="tx1"/>
                </a:solidFill>
              </a:rPr>
              <a:t>Equipos de TI </a:t>
            </a:r>
            <a:r>
              <a:rPr lang="es-ES_tradnl" dirty="0">
                <a:solidFill>
                  <a:schemeClr val="tx1"/>
                </a:solidFill>
              </a:rPr>
              <a:t>:</a:t>
            </a:r>
            <a:r>
              <a:rPr lang="es-ES_tradnl" sz="1600" dirty="0">
                <a:solidFill>
                  <a:schemeClr val="tx1"/>
                </a:solidFill>
              </a:rPr>
              <a:t>Escuchan y toman nota de los requerimientos </a:t>
            </a:r>
            <a:endParaRPr lang="es-AR" dirty="0"/>
          </a:p>
        </p:txBody>
      </p:sp>
      <p:sp>
        <p:nvSpPr>
          <p:cNvPr id="12" name="Llamada rectangular redondeada 11"/>
          <p:cNvSpPr/>
          <p:nvPr/>
        </p:nvSpPr>
        <p:spPr>
          <a:xfrm>
            <a:off x="2959673" y="47299"/>
            <a:ext cx="4380453" cy="1332728"/>
          </a:xfrm>
          <a:prstGeom prst="wedgeRoundRectCallout">
            <a:avLst>
              <a:gd name="adj1" fmla="val 29891"/>
              <a:gd name="adj2" fmla="val 47775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6000" rtlCol="0" anchor="ctr"/>
          <a:lstStyle/>
          <a:p>
            <a:pPr lvl="1"/>
            <a:r>
              <a:rPr lang="es-ES_tradnl" b="1" dirty="0">
                <a:solidFill>
                  <a:schemeClr val="tx1"/>
                </a:solidFill>
              </a:rPr>
              <a:t>Patrocinador :</a:t>
            </a:r>
            <a:r>
              <a:rPr lang="es-ES_tradnl" sz="1600" dirty="0">
                <a:solidFill>
                  <a:schemeClr val="tx1"/>
                </a:solidFill>
              </a:rPr>
              <a:t>Miembro de la dirección con autoridad sobre los departamentos que participan, es el responsable del proyecto, toma las decisiones finales</a:t>
            </a:r>
          </a:p>
          <a:p>
            <a:pPr algn="ctr"/>
            <a:endParaRPr lang="es-AR" dirty="0"/>
          </a:p>
        </p:txBody>
      </p:sp>
      <p:sp>
        <p:nvSpPr>
          <p:cNvPr id="13" name="CuadroTexto 12"/>
          <p:cNvSpPr txBox="1"/>
          <p:nvPr/>
        </p:nvSpPr>
        <p:spPr>
          <a:xfrm>
            <a:off x="8388222" y="101939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400" dirty="0"/>
              <a:t>Participantes</a:t>
            </a:r>
          </a:p>
        </p:txBody>
      </p:sp>
    </p:spTree>
    <p:extLst>
      <p:ext uri="{BB962C8B-B14F-4D97-AF65-F5344CB8AC3E}">
        <p14:creationId xmlns:p14="http://schemas.microsoft.com/office/powerpoint/2010/main" val="215335204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Planeación Conjunta de Requerimientos (JRP)</a:t>
            </a:r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4"/>
          </p:nvPr>
        </p:nvSpPr>
        <p:spPr>
          <a:xfrm>
            <a:off x="1055440" y="2060848"/>
            <a:ext cx="8712968" cy="3240360"/>
          </a:xfrm>
        </p:spPr>
        <p:txBody>
          <a:bodyPr/>
          <a:lstStyle/>
          <a:p>
            <a:r>
              <a:rPr lang="es-ES_tradnl" sz="2400" dirty="0">
                <a:solidFill>
                  <a:schemeClr val="tx1"/>
                </a:solidFill>
              </a:rPr>
              <a:t>Cómo planear las sesiones de JRP</a:t>
            </a:r>
          </a:p>
          <a:p>
            <a:pPr lvl="1"/>
            <a:r>
              <a:rPr lang="es-ES_tradnl" sz="2000" dirty="0">
                <a:solidFill>
                  <a:schemeClr val="tx1"/>
                </a:solidFill>
              </a:rPr>
              <a:t>Selección de una ubicación para las sesiones de JRP</a:t>
            </a:r>
          </a:p>
          <a:p>
            <a:pPr lvl="1"/>
            <a:r>
              <a:rPr lang="es-ES_tradnl" sz="2000" dirty="0">
                <a:solidFill>
                  <a:schemeClr val="tx1"/>
                </a:solidFill>
              </a:rPr>
              <a:t>Selección de los participantes</a:t>
            </a:r>
          </a:p>
          <a:p>
            <a:pPr lvl="1"/>
            <a:r>
              <a:rPr lang="es-ES_tradnl" sz="2000" dirty="0">
                <a:solidFill>
                  <a:schemeClr val="tx1"/>
                </a:solidFill>
              </a:rPr>
              <a:t>Preparar la agenda</a:t>
            </a:r>
          </a:p>
          <a:p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pPr/>
              <a:t>13</a:t>
            </a:fld>
            <a:endParaRPr lang="es-E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64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14</a:t>
            </a:fld>
            <a:endParaRPr lang="es-ES" dirty="0"/>
          </a:p>
        </p:txBody>
      </p:sp>
      <p:pic>
        <p:nvPicPr>
          <p:cNvPr id="6" name="Picture 2" descr="http://coursewares.mju.ac.th:81/e-learning48/bt321/Image/PicChapter/6-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246" y="1196752"/>
            <a:ext cx="7469939" cy="4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1 Título"/>
          <p:cNvSpPr txBox="1">
            <a:spLocks/>
          </p:cNvSpPr>
          <p:nvPr/>
        </p:nvSpPr>
        <p:spPr>
          <a:xfrm>
            <a:off x="1097280" y="286606"/>
            <a:ext cx="10058400" cy="72537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685800"/>
            <a:r>
              <a:rPr lang="es-ES_tradnl" sz="3600" spc="-90" dirty="0">
                <a:solidFill>
                  <a:schemeClr val="accent1"/>
                </a:solidFill>
              </a:rPr>
              <a:t>Espacio para el JRP</a:t>
            </a:r>
            <a:endParaRPr lang="es-ES" sz="3600" spc="-9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19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Planeación Conjunta de Requerimientos (JRP)</a:t>
            </a:r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4"/>
          </p:nvPr>
        </p:nvSpPr>
        <p:spPr>
          <a:xfrm>
            <a:off x="839416" y="2276872"/>
            <a:ext cx="7416824" cy="357190"/>
          </a:xfrm>
        </p:spPr>
        <p:txBody>
          <a:bodyPr/>
          <a:lstStyle/>
          <a:p>
            <a:pPr>
              <a:buNone/>
            </a:pPr>
            <a:r>
              <a:rPr lang="es-ES_tradnl" sz="2400" dirty="0">
                <a:solidFill>
                  <a:schemeClr val="tx1"/>
                </a:solidFill>
              </a:rPr>
              <a:t>Beneficios del JRP</a:t>
            </a:r>
          </a:p>
          <a:p>
            <a:r>
              <a:rPr lang="es-ES_tradnl" sz="2000" dirty="0">
                <a:solidFill>
                  <a:schemeClr val="tx1"/>
                </a:solidFill>
              </a:rPr>
              <a:t>JRP involucra activamente a los usuarios y la gerencia en el proyecto de desarrollo</a:t>
            </a:r>
          </a:p>
          <a:p>
            <a:r>
              <a:rPr lang="es-ES_tradnl" sz="2000" dirty="0">
                <a:solidFill>
                  <a:schemeClr val="tx1"/>
                </a:solidFill>
              </a:rPr>
              <a:t>JRP reduce el tiempo de la etapa de requerimientos</a:t>
            </a:r>
          </a:p>
          <a:p>
            <a:r>
              <a:rPr lang="es-ES_tradnl" sz="2000" dirty="0">
                <a:solidFill>
                  <a:schemeClr val="tx1"/>
                </a:solidFill>
              </a:rPr>
              <a:t>Si se incorporan prototipos, los mismos ya confirman el diseño del </a:t>
            </a:r>
            <a:r>
              <a:rPr lang="es-ES_tradnl" sz="2000" dirty="0" smtClean="0">
                <a:solidFill>
                  <a:schemeClr val="tx1"/>
                </a:solidFill>
              </a:rPr>
              <a:t>sistema</a:t>
            </a:r>
          </a:p>
          <a:p>
            <a:endParaRPr lang="es-ES" sz="2000" dirty="0">
              <a:solidFill>
                <a:schemeClr val="tx1"/>
              </a:solidFill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pPr/>
              <a:t>15</a:t>
            </a:fld>
            <a:endParaRPr lang="es-E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1819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595821"/>
          </a:xfrm>
        </p:spPr>
        <p:txBody>
          <a:bodyPr>
            <a:normAutofit/>
          </a:bodyPr>
          <a:lstStyle/>
          <a:p>
            <a:r>
              <a:rPr lang="es-ES" dirty="0" smtClean="0"/>
              <a:t>Lluvia De Ideas (</a:t>
            </a:r>
            <a:r>
              <a:rPr lang="es-ES" dirty="0" err="1" smtClean="0"/>
              <a:t>Brainstorming</a:t>
            </a:r>
            <a:r>
              <a:rPr lang="es-ES" dirty="0" smtClean="0"/>
              <a:t>)</a:t>
            </a:r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16</a:t>
            </a:fld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pic>
        <p:nvPicPr>
          <p:cNvPr id="3074" name="Picture 2" descr="http://playpublicidad.com/prohibidodetenerse/wp-content/uploads/2014/06/nota_brainstorming.jpg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3960"/>
          <a:stretch/>
        </p:blipFill>
        <p:spPr bwMode="auto">
          <a:xfrm>
            <a:off x="1953820" y="882427"/>
            <a:ext cx="8286741" cy="5293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81397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Lluvia De Ideas (Brainstorming)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695400" y="1916832"/>
            <a:ext cx="10729192" cy="3312368"/>
          </a:xfrm>
        </p:spPr>
        <p:txBody>
          <a:bodyPr>
            <a:normAutofit/>
          </a:bodyPr>
          <a:lstStyle/>
          <a:p>
            <a:r>
              <a:rPr lang="es-ES_tradnl" sz="2400" dirty="0" smtClean="0"/>
              <a:t>Técnica para generar ideas al alentar a los participantes para que ofrezcan tantas ideas como sea posible en un corto tiempo sin ningún análisis hasta que se hayan agotado las ideas.</a:t>
            </a:r>
          </a:p>
          <a:p>
            <a:r>
              <a:rPr lang="es-ES" sz="2400" dirty="0" smtClean="0"/>
              <a:t>Se promueve el desarrollo de ideas creativas para obtener soluciones.</a:t>
            </a:r>
          </a:p>
          <a:p>
            <a:r>
              <a:rPr lang="es-ES" sz="2400" dirty="0" smtClean="0"/>
              <a:t>Se realizan reuniones del equipo involucrado en la resolución del problema, conducidas por un director.</a:t>
            </a:r>
          </a:p>
          <a:p>
            <a:endParaRPr lang="es-ES" sz="2400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17</a:t>
            </a:fld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80907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Lluvia De Ideas (Brainstorming)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623392" y="1916832"/>
            <a:ext cx="10684768" cy="4176464"/>
          </a:xfrm>
        </p:spPr>
        <p:txBody>
          <a:bodyPr>
            <a:normAutofit/>
          </a:bodyPr>
          <a:lstStyle/>
          <a:p>
            <a:r>
              <a:rPr lang="es-ES" sz="2400" dirty="0" smtClean="0"/>
              <a:t>Los principios en que se basa esta técnica son:</a:t>
            </a:r>
          </a:p>
          <a:p>
            <a:pPr lvl="1"/>
            <a:r>
              <a:rPr lang="es-ES" sz="2400" dirty="0" smtClean="0"/>
              <a:t>“Cuantas más ideas se sugieren, mejores resultados se conseguirán”.</a:t>
            </a:r>
          </a:p>
          <a:p>
            <a:pPr lvl="1"/>
            <a:r>
              <a:rPr lang="es-ES" sz="2400" dirty="0" smtClean="0"/>
              <a:t>La producción de ideas en grupos puede ser más efectiva que la individual.</a:t>
            </a:r>
          </a:p>
          <a:p>
            <a:pPr lvl="1"/>
            <a:r>
              <a:rPr lang="es-ES" sz="2400" dirty="0" smtClean="0"/>
              <a:t>Las ideas de una persona pueden hacer que aparezcan otras por “contagio”.</a:t>
            </a:r>
          </a:p>
          <a:p>
            <a:pPr lvl="1"/>
            <a:r>
              <a:rPr lang="es-ES" sz="2400" dirty="0" smtClean="0"/>
              <a:t>A veces las mejores ideas aparecen tarde.</a:t>
            </a:r>
          </a:p>
          <a:p>
            <a:pPr lvl="1"/>
            <a:r>
              <a:rPr lang="es-ES" sz="2400" dirty="0" smtClean="0"/>
              <a:t>Es mejor elegir sobre una variedad de soluciones.</a:t>
            </a: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18</a:t>
            </a:fld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685985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Lluvia De Ideas (Brainstorming)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767408" y="2132856"/>
            <a:ext cx="10540752" cy="3960440"/>
          </a:xfrm>
        </p:spPr>
        <p:txBody>
          <a:bodyPr>
            <a:normAutofit/>
          </a:bodyPr>
          <a:lstStyle/>
          <a:p>
            <a:r>
              <a:rPr lang="es-ES" sz="2400" dirty="0" smtClean="0"/>
              <a:t>Incluye una serie de fases de aplicación:</a:t>
            </a:r>
          </a:p>
          <a:p>
            <a:pPr lvl="1"/>
            <a:r>
              <a:rPr lang="es-ES" sz="2400" dirty="0" smtClean="0"/>
              <a:t>Descubrir hechos, Producir ideas, Descubrir soluciones</a:t>
            </a:r>
          </a:p>
          <a:p>
            <a:r>
              <a:rPr lang="es-ES" sz="2400" dirty="0" smtClean="0"/>
              <a:t>Clave para resolver la falta de consenso entre usuarios</a:t>
            </a:r>
          </a:p>
          <a:p>
            <a:r>
              <a:rPr lang="es-ES" sz="2400" dirty="0" smtClean="0"/>
              <a:t>Es útil combinarlo con la toma de decisiones</a:t>
            </a:r>
          </a:p>
          <a:p>
            <a:r>
              <a:rPr lang="es-ES" sz="2400" dirty="0" smtClean="0"/>
              <a:t>Ayuda a entender el dominio del problema</a:t>
            </a:r>
          </a:p>
          <a:p>
            <a:r>
              <a:rPr lang="es-ES" sz="2400" dirty="0" smtClean="0"/>
              <a:t>Encara la dificultad del usuario para transmitir</a:t>
            </a:r>
          </a:p>
          <a:p>
            <a:r>
              <a:rPr lang="es-ES" sz="2400" dirty="0" smtClean="0"/>
              <a:t>Ayuda a entender: al usuario y al analista</a:t>
            </a:r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19</a:t>
            </a:fld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pic>
        <p:nvPicPr>
          <p:cNvPr id="7" name="Picture 2" descr="https://encrypted-tbn1.gstatic.com/images?q=tbn:ANd9GcR77L7RK3xzukWMjqz2NOpGBcqEl2vvYNpnEXkYB6jLXjLf_dJH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EFEF6"/>
              </a:clrFrom>
              <a:clrTo>
                <a:srgbClr val="FEFE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16" t="20526" r="19703" b="26883"/>
          <a:stretch/>
        </p:blipFill>
        <p:spPr bwMode="auto">
          <a:xfrm>
            <a:off x="8328248" y="3429000"/>
            <a:ext cx="2195736" cy="1964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414900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mtClean="0"/>
              <a:t>Un poco de historia sobre la IS</a:t>
            </a:r>
            <a:endParaRPr lang="es-ES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s-AR" smtClean="0"/>
              <a:t>2017</a:t>
            </a:r>
            <a:endParaRPr lang="es-AR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DB8A13-BBB4-4BDB-951D-2F728A4AF88F}" type="slidenum">
              <a:rPr lang="es-AR" smtClean="0"/>
              <a:pPr>
                <a:defRPr/>
              </a:pPr>
              <a:t>2</a:t>
            </a:fld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type="body" sz="quarter" idx="4294967295"/>
          </p:nvPr>
        </p:nvSpPr>
        <p:spPr>
          <a:xfrm>
            <a:off x="983432" y="1916832"/>
            <a:ext cx="9793288" cy="4479925"/>
          </a:xfrm>
        </p:spPr>
        <p:txBody>
          <a:bodyPr>
            <a:normAutofit/>
          </a:bodyPr>
          <a:lstStyle/>
          <a:p>
            <a:r>
              <a:rPr lang="es-ES" dirty="0" smtClean="0"/>
              <a:t>En los años 60, con la sofisticación creciente de los sistemas de software crecieron también las dificultades para desarrollarlos o adaptarlos. Las dificultades desbordaban los recursos técnicos de una heterogénea clase profesional. </a:t>
            </a:r>
          </a:p>
          <a:p>
            <a:pPr marL="411480" lvl="1" indent="0">
              <a:buNone/>
            </a:pPr>
            <a:r>
              <a:rPr lang="es-ES" dirty="0" smtClean="0"/>
              <a:t>			</a:t>
            </a:r>
            <a:r>
              <a:rPr lang="es-ES" b="1" dirty="0" smtClean="0"/>
              <a:t>      “CRISIS DEL SOFTWARE”</a:t>
            </a:r>
          </a:p>
          <a:p>
            <a:pPr lvl="1"/>
            <a:endParaRPr lang="es-ES" dirty="0" smtClean="0"/>
          </a:p>
          <a:p>
            <a:r>
              <a:rPr lang="es-ES" dirty="0" smtClean="0"/>
              <a:t>El valor estratégico del software llevó a la Organización del Tratado del Atlántico Norte (OTAN) a organizar un par de conferencias que tuvieron carácter fundacional para la Ingeniería de Software (</a:t>
            </a:r>
            <a:r>
              <a:rPr lang="es-ES" dirty="0" err="1" smtClean="0"/>
              <a:t>Garmish</a:t>
            </a:r>
            <a:r>
              <a:rPr lang="es-ES" dirty="0" smtClean="0"/>
              <a:t> 1968 y Roma 1969).</a:t>
            </a:r>
          </a:p>
          <a:p>
            <a:endParaRPr lang="es-ES" dirty="0" smtClean="0"/>
          </a:p>
          <a:p>
            <a:r>
              <a:rPr lang="es-ES" dirty="0" smtClean="0"/>
              <a:t>El propósito de estas conferencias fue identificar la raíz de los problemas que enfrentaba la incipiente industria del software y sentar las bases de procesos sistemáticos, repetibles y confiables. En la reunión de Roma se comenzó a utilizar la expresión “Ingeniería de Software”.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03552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Bibliografía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695400" y="2060848"/>
            <a:ext cx="10153128" cy="4032448"/>
          </a:xfrm>
        </p:spPr>
        <p:txBody>
          <a:bodyPr>
            <a:normAutofit/>
          </a:bodyPr>
          <a:lstStyle/>
          <a:p>
            <a:r>
              <a:rPr lang="es-ES_tradnl" sz="2400" dirty="0" smtClean="0"/>
              <a:t>Libros consultados para conceptos de IS y técnicas de comunicación</a:t>
            </a:r>
          </a:p>
          <a:p>
            <a:endParaRPr lang="es-ES_tradnl" sz="2400" dirty="0" smtClean="0"/>
          </a:p>
          <a:p>
            <a:pPr lvl="1"/>
            <a:r>
              <a:rPr lang="es-ES_tradnl" sz="2400" dirty="0" err="1" smtClean="0"/>
              <a:t>Whitten-Bentley</a:t>
            </a:r>
            <a:r>
              <a:rPr lang="es-ES_tradnl" sz="2400" dirty="0" smtClean="0"/>
              <a:t>, Análisis de Sistemas Diseño y Métodos, Capítulo 5, Mc Graw Hill 2008</a:t>
            </a:r>
          </a:p>
          <a:p>
            <a:pPr lvl="1"/>
            <a:r>
              <a:rPr lang="es-ES_tradnl" sz="2400" dirty="0" smtClean="0"/>
              <a:t>Kendall y Kendall,</a:t>
            </a:r>
            <a:r>
              <a:rPr lang="es-ES" sz="2400" dirty="0" smtClean="0"/>
              <a:t> Análisis y diseño de Sistemas, Capítulo 4, Pearson Prentice Hall 2005</a:t>
            </a:r>
          </a:p>
          <a:p>
            <a:pPr lvl="1"/>
            <a:r>
              <a:rPr lang="es-ES_tradnl" sz="2400" dirty="0" err="1" smtClean="0"/>
              <a:t>Pfleeger</a:t>
            </a:r>
            <a:r>
              <a:rPr lang="es-ES_tradnl" sz="2400" dirty="0" smtClean="0"/>
              <a:t>, Capítulo 4 , Ingeniería de Software, </a:t>
            </a:r>
            <a:r>
              <a:rPr lang="es-ES" sz="2400" dirty="0" smtClean="0"/>
              <a:t>Pearson Prentice Hall 2002</a:t>
            </a:r>
            <a:r>
              <a:rPr lang="es-ES_tradnl" sz="2400" dirty="0" smtClean="0"/>
              <a:t> </a:t>
            </a:r>
            <a:endParaRPr lang="es-ES" sz="2400" dirty="0" smtClean="0"/>
          </a:p>
          <a:p>
            <a:endParaRPr lang="es-ES" sz="2400" dirty="0" smtClean="0"/>
          </a:p>
          <a:p>
            <a:endParaRPr lang="es-ES_tradnl" sz="2400" dirty="0" smtClean="0"/>
          </a:p>
          <a:p>
            <a:pPr lvl="1"/>
            <a:endParaRPr lang="es-ES" sz="2400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20</a:t>
            </a:fld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65742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body" sz="half" idx="2"/>
          </p:nvPr>
        </p:nvSpPr>
        <p:spPr>
          <a:xfrm>
            <a:off x="911424" y="4365104"/>
            <a:ext cx="9229344" cy="533400"/>
          </a:xfrm>
        </p:spPr>
        <p:txBody>
          <a:bodyPr>
            <a:noAutofit/>
          </a:bodyPr>
          <a:lstStyle/>
          <a:p>
            <a:r>
              <a:rPr lang="es-ES_tradnl" sz="5400" spc="-90" dirty="0" smtClean="0">
                <a:latin typeface="+mj-lt"/>
                <a:ea typeface="+mj-ea"/>
                <a:cs typeface="+mj-cs"/>
              </a:rPr>
              <a:t>Requerimientos I -</a:t>
            </a:r>
            <a:endParaRPr lang="es-ES" sz="5400" spc="-90" dirty="0">
              <a:latin typeface="+mj-lt"/>
              <a:ea typeface="+mj-ea"/>
              <a:cs typeface="+mj-cs"/>
            </a:endParaRPr>
          </a:p>
        </p:txBody>
      </p:sp>
      <p:sp>
        <p:nvSpPr>
          <p:cNvPr id="6" name="Marcador de fech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A8592-A6F7-42BC-86CF-9E17C70547D3}" type="slidenum">
              <a:rPr lang="es-ES" smtClean="0"/>
              <a:pPr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6036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¿Qué es un proceso de software?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type="body" sz="quarter" idx="13"/>
          </p:nvPr>
        </p:nvSpPr>
        <p:spPr>
          <a:xfrm>
            <a:off x="95873" y="6320989"/>
            <a:ext cx="4190993" cy="357190"/>
          </a:xfrm>
        </p:spPr>
        <p:txBody>
          <a:bodyPr/>
          <a:lstStyle/>
          <a:p>
            <a:pPr lvl="1"/>
            <a:endParaRPr lang="es-ES" b="1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4"/>
          </p:nvPr>
        </p:nvSpPr>
        <p:spPr>
          <a:xfrm>
            <a:off x="767408" y="1988840"/>
            <a:ext cx="9001000" cy="864096"/>
          </a:xfrm>
        </p:spPr>
        <p:txBody>
          <a:bodyPr/>
          <a:lstStyle/>
          <a:p>
            <a:r>
              <a:rPr lang="es-ES_tradnl" sz="2400" dirty="0">
                <a:solidFill>
                  <a:schemeClr val="tx1"/>
                </a:solidFill>
              </a:rPr>
              <a:t>Es un conjunto de actividades y resultados </a:t>
            </a:r>
            <a:r>
              <a:rPr lang="es-ES_tradnl" sz="2400" dirty="0" smtClean="0">
                <a:solidFill>
                  <a:schemeClr val="tx1"/>
                </a:solidFill>
              </a:rPr>
              <a:t>asociados  </a:t>
            </a:r>
            <a:r>
              <a:rPr lang="es-ES_tradnl" sz="2400" dirty="0">
                <a:solidFill>
                  <a:schemeClr val="tx1"/>
                </a:solidFill>
              </a:rPr>
              <a:t>que producen un producto de software.</a:t>
            </a:r>
          </a:p>
          <a:p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22</a:t>
            </a:fld>
            <a:endParaRPr lang="es-ES" dirty="0"/>
          </a:p>
        </p:txBody>
      </p:sp>
      <p:pic>
        <p:nvPicPr>
          <p:cNvPr id="1026" name="Picture 2" descr="http://blog.utm.edu.ec/maricelapinargote/files/2009/10/proceso-del-software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6" t="32594" r="-7644" b="407"/>
          <a:stretch/>
        </p:blipFill>
        <p:spPr bwMode="auto">
          <a:xfrm>
            <a:off x="2484746" y="3068960"/>
            <a:ext cx="7416824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ángulo 8"/>
          <p:cNvSpPr/>
          <p:nvPr/>
        </p:nvSpPr>
        <p:spPr>
          <a:xfrm>
            <a:off x="4452912" y="5445224"/>
            <a:ext cx="202928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noFill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8688288" y="5517232"/>
            <a:ext cx="202928" cy="144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0900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¿Qué es un proceso de software?</a:t>
            </a:r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4"/>
          </p:nvPr>
        </p:nvSpPr>
        <p:spPr>
          <a:xfrm>
            <a:off x="1055440" y="2060848"/>
            <a:ext cx="8928992" cy="3168352"/>
          </a:xfrm>
        </p:spPr>
        <p:txBody>
          <a:bodyPr/>
          <a:lstStyle/>
          <a:p>
            <a:r>
              <a:rPr lang="es-ES_tradnl" sz="2800" dirty="0">
                <a:solidFill>
                  <a:schemeClr val="tx1"/>
                </a:solidFill>
              </a:rPr>
              <a:t>Actividades fundamentales de los procesos: </a:t>
            </a:r>
            <a:endParaRPr lang="es-ES_tradnl" sz="2800" dirty="0" smtClean="0">
              <a:solidFill>
                <a:schemeClr val="tx1"/>
              </a:solidFill>
            </a:endParaRPr>
          </a:p>
          <a:p>
            <a:endParaRPr lang="es-ES_tradnl" sz="2800" dirty="0">
              <a:solidFill>
                <a:schemeClr val="tx1"/>
              </a:solidFill>
            </a:endParaRPr>
          </a:p>
          <a:p>
            <a:pPr lvl="1">
              <a:buFont typeface="Arial" pitchFamily="34" charset="0"/>
              <a:buChar char="•"/>
            </a:pPr>
            <a:r>
              <a:rPr lang="es-ES_tradnl" sz="2400" dirty="0" smtClean="0">
                <a:solidFill>
                  <a:schemeClr val="tx1"/>
                </a:solidFill>
              </a:rPr>
              <a:t>Especificación </a:t>
            </a:r>
            <a:r>
              <a:rPr lang="es-ES_tradnl" sz="2400" dirty="0">
                <a:solidFill>
                  <a:schemeClr val="tx1"/>
                </a:solidFill>
              </a:rPr>
              <a:t>del software</a:t>
            </a:r>
          </a:p>
          <a:p>
            <a:pPr lvl="1">
              <a:buFont typeface="Arial" pitchFamily="34" charset="0"/>
              <a:buChar char="•"/>
            </a:pPr>
            <a:r>
              <a:rPr lang="es-ES_tradnl" sz="2400" dirty="0">
                <a:solidFill>
                  <a:schemeClr val="tx1"/>
                </a:solidFill>
              </a:rPr>
              <a:t>Desarrollo del software</a:t>
            </a:r>
          </a:p>
          <a:p>
            <a:pPr lvl="1">
              <a:buFont typeface="Arial" pitchFamily="34" charset="0"/>
              <a:buChar char="•"/>
            </a:pPr>
            <a:r>
              <a:rPr lang="es-ES_tradnl" sz="2400" dirty="0">
                <a:solidFill>
                  <a:schemeClr val="tx1"/>
                </a:solidFill>
              </a:rPr>
              <a:t>Validación del software</a:t>
            </a:r>
          </a:p>
          <a:p>
            <a:pPr lvl="1">
              <a:buFont typeface="Arial" pitchFamily="34" charset="0"/>
              <a:buChar char="•"/>
            </a:pPr>
            <a:r>
              <a:rPr lang="es-ES_tradnl" sz="2400" dirty="0">
                <a:solidFill>
                  <a:schemeClr val="tx1"/>
                </a:solidFill>
              </a:rPr>
              <a:t>Evolución del software</a:t>
            </a:r>
          </a:p>
          <a:p>
            <a:r>
              <a:rPr lang="es-ES_tradnl" sz="2800" dirty="0">
                <a:solidFill>
                  <a:schemeClr val="tx1"/>
                </a:solidFill>
              </a:rPr>
              <a:t>Los IS son los responsables de </a:t>
            </a:r>
            <a:r>
              <a:rPr lang="es-ES_tradnl" sz="2800" dirty="0" smtClean="0">
                <a:solidFill>
                  <a:schemeClr val="tx1"/>
                </a:solidFill>
              </a:rPr>
              <a:t>realizar estas </a:t>
            </a:r>
            <a:r>
              <a:rPr lang="es-ES_tradnl" sz="2800" dirty="0">
                <a:solidFill>
                  <a:schemeClr val="tx1"/>
                </a:solidFill>
              </a:rPr>
              <a:t>actividades.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309AEDA-1D6C-44D3-8BB0-A178BBA71291}" type="slidenum">
              <a:rPr lang="es-ES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pPr/>
              <a:t>23</a:t>
            </a:fld>
            <a:endParaRPr lang="es-E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84353" y="5159829"/>
            <a:ext cx="2128110" cy="169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237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¿Qué es un modelo de proceso de software?</a:t>
            </a:r>
            <a:endParaRPr lang="es-AR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911424" y="1988840"/>
            <a:ext cx="9073008" cy="2160240"/>
          </a:xfrm>
        </p:spPr>
        <p:txBody>
          <a:bodyPr/>
          <a:lstStyle/>
          <a:p>
            <a:r>
              <a:rPr lang="es-AR" sz="2400" dirty="0">
                <a:solidFill>
                  <a:schemeClr val="tx1"/>
                </a:solidFill>
              </a:rPr>
              <a:t>Es una representación simplificada de un proceso de software que presenta una visión de ese proceso</a:t>
            </a:r>
            <a:r>
              <a:rPr lang="es-AR" sz="2400" dirty="0" smtClean="0">
                <a:solidFill>
                  <a:schemeClr val="tx1"/>
                </a:solidFill>
              </a:rPr>
              <a:t>.</a:t>
            </a:r>
          </a:p>
          <a:p>
            <a:endParaRPr lang="es-AR" sz="2400" dirty="0">
              <a:solidFill>
                <a:schemeClr val="tx1"/>
              </a:solidFill>
            </a:endParaRPr>
          </a:p>
          <a:p>
            <a:r>
              <a:rPr lang="es-AR" sz="2400" dirty="0">
                <a:solidFill>
                  <a:schemeClr val="tx1"/>
                </a:solidFill>
              </a:rPr>
              <a:t>Estos modelos pueden incluir actividades que son partes de los procesos y productos de software, y el papel de las personas involucradas.</a:t>
            </a: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24</a:t>
            </a:fld>
            <a:endParaRPr lang="es-ES" dirty="0"/>
          </a:p>
        </p:txBody>
      </p:sp>
      <p:pic>
        <p:nvPicPr>
          <p:cNvPr id="7" name="Picture 2" descr="http://rottzii.files.wordpress.com/2012/03/modelos-de-proceso.pn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8294" y="3853986"/>
            <a:ext cx="4209707" cy="2452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508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¿Qué es un modelo de proceso de software?</a:t>
            </a:r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3"/>
          </p:nvPr>
        </p:nvSpPr>
        <p:spPr>
          <a:xfrm>
            <a:off x="836022" y="1920078"/>
            <a:ext cx="10058401" cy="4023360"/>
          </a:xfrm>
        </p:spPr>
        <p:txBody>
          <a:bodyPr>
            <a:normAutofit/>
          </a:bodyPr>
          <a:lstStyle/>
          <a:p>
            <a:r>
              <a:rPr lang="es-ES" sz="2400" dirty="0"/>
              <a:t>La mayoría de los modelos de proceso de software se basan en uno de los siguientes modelos generales o paradigmas</a:t>
            </a:r>
          </a:p>
          <a:p>
            <a:pPr lvl="1"/>
            <a:r>
              <a:rPr lang="es-ES" sz="2400" dirty="0"/>
              <a:t>Modelo en cascada: Las etapas se representan cayendo en cascada. Cada etapa de desarrollo se debe completar antes que comience la siguiente </a:t>
            </a:r>
          </a:p>
          <a:p>
            <a:pPr lvl="2"/>
            <a:endParaRPr lang="es-ES" sz="1800" dirty="0"/>
          </a:p>
          <a:p>
            <a:endParaRPr lang="es-ES" sz="240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25</a:t>
            </a:fld>
            <a:endParaRPr lang="es-ES" dirty="0"/>
          </a:p>
        </p:txBody>
      </p:sp>
      <p:pic>
        <p:nvPicPr>
          <p:cNvPr id="1026" name="Picture 2" descr="http://upload.wikimedia.org/wikipedia/commons/thumb/2/2e/El_modelo_de_desarrollo_en_cascada.svg/350px-El_modelo_de_desarrollo_en_cascada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928" y="3970785"/>
            <a:ext cx="3333750" cy="2505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¿Qué es un modelo de proceso de software?</a:t>
            </a:r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4"/>
          </p:nvPr>
        </p:nvSpPr>
        <p:spPr>
          <a:xfrm>
            <a:off x="914399" y="1861950"/>
            <a:ext cx="10058401" cy="4023360"/>
          </a:xfrm>
        </p:spPr>
        <p:txBody>
          <a:bodyPr/>
          <a:lstStyle/>
          <a:p>
            <a:pPr lvl="2"/>
            <a:endParaRPr lang="es-ES" sz="2400" dirty="0"/>
          </a:p>
          <a:p>
            <a:pPr lvl="1"/>
            <a:r>
              <a:rPr lang="es-ES" sz="2400" dirty="0"/>
              <a:t>Desarrollo iterativo : Un sistema inicial se desarrolla rápidamente a partir de una especificación abstracta. Éste se refina basándose en las peticiones del cliente.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26</a:t>
            </a:fld>
            <a:endParaRPr lang="es-ES" dirty="0"/>
          </a:p>
        </p:txBody>
      </p:sp>
      <p:pic>
        <p:nvPicPr>
          <p:cNvPr id="2052" name="Picture 4" descr="http://4.bp.blogspot.com/_Q43CNgNBt9Y/SaFpdeGzxAI/AAAAAAAAA7M/d1mONlUeOdk/s400/04_DDD_Software_Developmen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888" y="3284985"/>
            <a:ext cx="3810000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1261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¿Qué es un modelo de proceso de software?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lvl="2"/>
            <a:endParaRPr lang="es-ES" dirty="0" smtClean="0"/>
          </a:p>
          <a:p>
            <a:pPr lvl="1"/>
            <a:endParaRPr lang="es-ES" dirty="0" smtClean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4"/>
          </p:nvPr>
        </p:nvSpPr>
        <p:spPr>
          <a:xfrm>
            <a:off x="731519" y="1777733"/>
            <a:ext cx="10058401" cy="4023360"/>
          </a:xfrm>
        </p:spPr>
        <p:txBody>
          <a:bodyPr>
            <a:noAutofit/>
          </a:bodyPr>
          <a:lstStyle/>
          <a:p>
            <a:pPr lvl="1"/>
            <a:r>
              <a:rPr lang="es-ES" sz="2400" dirty="0">
                <a:solidFill>
                  <a:schemeClr val="tx1"/>
                </a:solidFill>
              </a:rPr>
              <a:t>IS basada en componentes: Esta técnica supone que las partes ya existen. El </a:t>
            </a:r>
            <a:r>
              <a:rPr lang="es-ES" sz="2400" dirty="0" smtClean="0">
                <a:solidFill>
                  <a:schemeClr val="tx1"/>
                </a:solidFill>
              </a:rPr>
              <a:t>proceso </a:t>
            </a:r>
            <a:r>
              <a:rPr lang="es-ES" sz="2400" dirty="0">
                <a:solidFill>
                  <a:schemeClr val="tx1"/>
                </a:solidFill>
              </a:rPr>
              <a:t>se enfoca en la integración de las partes</a:t>
            </a:r>
            <a:r>
              <a:rPr lang="es-ES" sz="2400" dirty="0" smtClean="0">
                <a:solidFill>
                  <a:schemeClr val="tx1"/>
                </a:solidFill>
              </a:rPr>
              <a:t>.</a:t>
            </a:r>
          </a:p>
          <a:p>
            <a:pPr lvl="1"/>
            <a:endParaRPr lang="es-ES" sz="2400" dirty="0">
              <a:solidFill>
                <a:schemeClr val="tx1"/>
              </a:solidFill>
            </a:endParaRPr>
          </a:p>
          <a:p>
            <a:pPr lvl="1"/>
            <a:endParaRPr lang="es-ES" sz="2400" dirty="0">
              <a:solidFill>
                <a:schemeClr val="tx1"/>
              </a:solidFill>
            </a:endParaRPr>
          </a:p>
          <a:p>
            <a:pPr lvl="1"/>
            <a:endParaRPr lang="es-ES" sz="2400" dirty="0">
              <a:solidFill>
                <a:schemeClr val="tx1"/>
              </a:solidFill>
            </a:endParaRPr>
          </a:p>
          <a:p>
            <a:endParaRPr lang="es-ES" sz="2400" dirty="0">
              <a:solidFill>
                <a:schemeClr val="tx1"/>
              </a:solidFill>
            </a:endParaRPr>
          </a:p>
          <a:p>
            <a:endParaRPr lang="es-ES" sz="2400" dirty="0">
              <a:solidFill>
                <a:schemeClr val="tx1"/>
              </a:solidFill>
            </a:endParaRPr>
          </a:p>
          <a:p>
            <a:endParaRPr lang="es-ES" sz="2400" dirty="0" smtClean="0">
              <a:solidFill>
                <a:schemeClr val="tx1"/>
              </a:solidFill>
            </a:endParaRPr>
          </a:p>
          <a:p>
            <a:endParaRPr lang="es-ES" sz="2400" dirty="0" smtClean="0">
              <a:solidFill>
                <a:schemeClr val="tx1"/>
              </a:solidFill>
            </a:endParaRPr>
          </a:p>
          <a:p>
            <a:endParaRPr lang="es-ES" sz="2400" dirty="0">
              <a:solidFill>
                <a:schemeClr val="tx1"/>
              </a:solidFill>
            </a:endParaRPr>
          </a:p>
          <a:p>
            <a:r>
              <a:rPr lang="es-ES" sz="2400" dirty="0">
                <a:solidFill>
                  <a:schemeClr val="tx1"/>
                </a:solidFill>
              </a:rPr>
              <a:t>Más adelante se verán los modelos de procesos más detalladamente.</a:t>
            </a:r>
          </a:p>
          <a:p>
            <a:endParaRPr lang="es-ES" sz="2400" dirty="0">
              <a:solidFill>
                <a:schemeClr val="tx1"/>
              </a:solidFill>
            </a:endParaRPr>
          </a:p>
          <a:p>
            <a:pPr lvl="1"/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27</a:t>
            </a:fld>
            <a:endParaRPr lang="es-ES" dirty="0"/>
          </a:p>
        </p:txBody>
      </p:sp>
      <p:pic>
        <p:nvPicPr>
          <p:cNvPr id="2056" name="Picture 8" descr="http://image.slidesharecdn.com/desarrollodesoftwarebasadoencomponentes-100608152955-phpapp02/95/slide-1-728.jpg?1276029087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1" t="30461" r="13808" b="11387"/>
          <a:stretch/>
        </p:blipFill>
        <p:spPr bwMode="auto">
          <a:xfrm>
            <a:off x="6384032" y="2455839"/>
            <a:ext cx="4032448" cy="2667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23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2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Requerimientos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type="body" sz="quarter" idx="13"/>
          </p:nvPr>
        </p:nvSpPr>
        <p:spPr>
          <a:xfrm>
            <a:off x="839416" y="1988840"/>
            <a:ext cx="10058400" cy="4022725"/>
          </a:xfrm>
        </p:spPr>
        <p:txBody>
          <a:bodyPr>
            <a:normAutofit/>
          </a:bodyPr>
          <a:lstStyle/>
          <a:p>
            <a:r>
              <a:rPr lang="es-ES" sz="2200" dirty="0" smtClean="0"/>
              <a:t>Un requerimiento (o requisito) es una característica del sistema o una descripción de algo que el sistema es capaz de hacer con el objeto de satisfacer el propósito del sistema</a:t>
            </a:r>
          </a:p>
          <a:p>
            <a:endParaRPr lang="es-ES" sz="220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pPr/>
              <a:t>28</a:t>
            </a:fld>
            <a:endParaRPr lang="es-E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1026" name="Picture 2" descr="http://vignette2.wikia.nocookie.net/requerimientosing/images/a/a9/Analisis_de_requerimientos.jpg/revision/latest?cb=20141018055640&amp;path-prefix=e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2910745"/>
            <a:ext cx="3554385" cy="2959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588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Requerimientos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sz="quarter" idx="1"/>
          </p:nvPr>
        </p:nvSpPr>
        <p:spPr>
          <a:xfrm>
            <a:off x="695400" y="2060848"/>
            <a:ext cx="10972800" cy="3043376"/>
          </a:xfrm>
        </p:spPr>
        <p:txBody>
          <a:bodyPr>
            <a:normAutofit/>
          </a:bodyPr>
          <a:lstStyle/>
          <a:p>
            <a:r>
              <a:rPr lang="es-ES" sz="2800" dirty="0" smtClean="0"/>
              <a:t>Impacto de los errores en la etapa de requerimientos</a:t>
            </a:r>
          </a:p>
          <a:p>
            <a:pPr lvl="1"/>
            <a:r>
              <a:rPr lang="es-ES" sz="2400" dirty="0" smtClean="0"/>
              <a:t>El software resultante puede no satisfacer a los usuarios</a:t>
            </a:r>
          </a:p>
          <a:p>
            <a:pPr lvl="1"/>
            <a:r>
              <a:rPr lang="es-ES" sz="2400" dirty="0" smtClean="0"/>
              <a:t>Las interpretaciones múltiples de los requerimientos pueden causar desacuerdos entre clientes y desarrolladores</a:t>
            </a:r>
          </a:p>
          <a:p>
            <a:pPr lvl="1"/>
            <a:r>
              <a:rPr lang="es-ES" sz="2400" dirty="0" smtClean="0"/>
              <a:t>Puede gastarse tiempo y dinero construyendo el sistema erróneo</a:t>
            </a:r>
          </a:p>
          <a:p>
            <a:endParaRPr lang="es-ES" sz="2800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29</a:t>
            </a:fld>
            <a:endParaRPr lang="es-ES" dirty="0"/>
          </a:p>
        </p:txBody>
      </p:sp>
      <p:sp>
        <p:nvSpPr>
          <p:cNvPr id="6" name="Marcador de fecha 5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pic>
        <p:nvPicPr>
          <p:cNvPr id="2050" name="Picture 2" descr="http://www.loanperformer.com/Spanish/NewsLetters/Jul2014/images/Damned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76" y="3990642"/>
            <a:ext cx="2921010" cy="253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2969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mtClean="0"/>
              <a:t>Un poco de historia sobre la IS</a:t>
            </a:r>
            <a:endParaRPr lang="es-ES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s-AR" smtClean="0"/>
              <a:t>2017</a:t>
            </a:r>
            <a:endParaRPr lang="es-AR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DB8A13-BBB4-4BDB-951D-2F728A4AF88F}" type="slidenum">
              <a:rPr lang="es-AR" smtClean="0"/>
              <a:pPr>
                <a:defRPr/>
              </a:pPr>
              <a:t>3</a:t>
            </a:fld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type="body" sz="quarter" idx="4294967295"/>
          </p:nvPr>
        </p:nvSpPr>
        <p:spPr>
          <a:xfrm>
            <a:off x="695400" y="1988840"/>
            <a:ext cx="9793288" cy="4479925"/>
          </a:xfrm>
        </p:spPr>
        <p:txBody>
          <a:bodyPr>
            <a:normAutofit/>
          </a:bodyPr>
          <a:lstStyle/>
          <a:p>
            <a:r>
              <a:rPr lang="es-ES" dirty="0" smtClean="0"/>
              <a:t>Era funcional – años 60</a:t>
            </a:r>
          </a:p>
          <a:p>
            <a:pPr lvl="1"/>
            <a:r>
              <a:rPr lang="es-ES" dirty="0" smtClean="0"/>
              <a:t> Se estudia cómo explotar la tecnología para hacer frente a las necesidades funcionales de las organizaciones </a:t>
            </a:r>
          </a:p>
          <a:p>
            <a:r>
              <a:rPr lang="es-ES" dirty="0" smtClean="0"/>
              <a:t>Era de control – años 70</a:t>
            </a:r>
          </a:p>
          <a:p>
            <a:pPr lvl="1"/>
            <a:r>
              <a:rPr lang="es-ES" dirty="0" smtClean="0"/>
              <a:t>Aparece la necesidad de desarrollar software en tiempo, planeado y controlado. Se introduce el modelo de ciclo de vida en fases. </a:t>
            </a:r>
          </a:p>
          <a:p>
            <a:r>
              <a:rPr lang="es-ES" dirty="0" smtClean="0"/>
              <a:t>Era de costos – años 80</a:t>
            </a:r>
          </a:p>
          <a:p>
            <a:pPr lvl="1"/>
            <a:r>
              <a:rPr lang="es-ES" dirty="0" smtClean="0"/>
              <a:t>La importancia de la productividad en el desarrollo de software se incrementa sustancialmente. Se ponen en práctica varios modelos de costos. </a:t>
            </a:r>
          </a:p>
          <a:p>
            <a:r>
              <a:rPr lang="es-ES" dirty="0" smtClean="0"/>
              <a:t>Era de calidad – años 90 a la actualidad</a:t>
            </a:r>
          </a:p>
          <a:p>
            <a:pPr lvl="1"/>
            <a:r>
              <a:rPr lang="es-ES" dirty="0" smtClean="0"/>
              <a:t>Se intensifica la necesidad de que el producto tenga atributos que satisfagan las necesidades explícitas e implícitas del usuario: </a:t>
            </a:r>
            <a:r>
              <a:rPr lang="es-ES" dirty="0" err="1" smtClean="0"/>
              <a:t>mantenibilidad</a:t>
            </a:r>
            <a:r>
              <a:rPr lang="es-ES" dirty="0" smtClean="0"/>
              <a:t>, confiabilidad, eficiencia, usabilidad</a:t>
            </a:r>
          </a:p>
        </p:txBody>
      </p:sp>
      <p:pic>
        <p:nvPicPr>
          <p:cNvPr id="9" name="Imagen 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53663" y="886332"/>
            <a:ext cx="1224136" cy="1224136"/>
          </a:xfrm>
          <a:prstGeom prst="rect">
            <a:avLst/>
          </a:prstGeom>
        </p:spPr>
      </p:pic>
      <p:pic>
        <p:nvPicPr>
          <p:cNvPr id="10" name="Imagen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3655774"/>
            <a:ext cx="929183" cy="1149979"/>
          </a:xfrm>
          <a:prstGeom prst="rect">
            <a:avLst/>
          </a:prstGeom>
        </p:spPr>
      </p:pic>
      <p:pic>
        <p:nvPicPr>
          <p:cNvPr id="11" name="Imagen 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431214" y="5618685"/>
            <a:ext cx="1139065" cy="113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56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Requerimientos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1"/>
            <a:endParaRPr lang="es-ES" dirty="0" smtClean="0"/>
          </a:p>
          <a:p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623392" y="1844824"/>
            <a:ext cx="9721080" cy="4032448"/>
          </a:xfrm>
        </p:spPr>
        <p:txBody>
          <a:bodyPr>
            <a:noAutofit/>
          </a:bodyPr>
          <a:lstStyle/>
          <a:p>
            <a:r>
              <a:rPr lang="es-ES_tradnl" sz="2200" dirty="0"/>
              <a:t>Tipos de requerimientos</a:t>
            </a:r>
          </a:p>
          <a:p>
            <a:pPr lvl="1"/>
            <a:r>
              <a:rPr lang="es-ES" sz="2200" b="1" dirty="0"/>
              <a:t>Requerimientos funcionales</a:t>
            </a:r>
          </a:p>
          <a:p>
            <a:pPr lvl="2">
              <a:buFont typeface="Arial" pitchFamily="34" charset="0"/>
              <a:buChar char="•"/>
            </a:pPr>
            <a:r>
              <a:rPr lang="es-ES" sz="2200" dirty="0"/>
              <a:t>Describen una interacción entre el sistema y su ambiente. Cómo debe comportarse el sistema ante determinado estímulo. </a:t>
            </a:r>
          </a:p>
          <a:p>
            <a:pPr lvl="2">
              <a:buFont typeface="Arial" pitchFamily="34" charset="0"/>
              <a:buChar char="•"/>
            </a:pPr>
            <a:r>
              <a:rPr lang="es-ES" sz="2200" dirty="0"/>
              <a:t>Describen lo que el sistema </a:t>
            </a:r>
            <a:r>
              <a:rPr lang="es-ES" sz="2200" u="sng" dirty="0"/>
              <a:t>debe hacer</a:t>
            </a:r>
            <a:r>
              <a:rPr lang="es-ES" sz="2200" dirty="0"/>
              <a:t>, o incluso cómo </a:t>
            </a:r>
            <a:r>
              <a:rPr lang="es-ES" sz="2200" u="sng" dirty="0"/>
              <a:t>NO debe </a:t>
            </a:r>
            <a:r>
              <a:rPr lang="es-ES" sz="2200" dirty="0"/>
              <a:t>comportarse.</a:t>
            </a:r>
          </a:p>
          <a:p>
            <a:pPr lvl="2">
              <a:buFont typeface="Arial" pitchFamily="34" charset="0"/>
              <a:buChar char="•"/>
            </a:pPr>
            <a:r>
              <a:rPr lang="es-ES" sz="2200" dirty="0"/>
              <a:t>Describen con detalle la funcionalidad del mismo.</a:t>
            </a:r>
          </a:p>
          <a:p>
            <a:pPr lvl="2">
              <a:buFont typeface="Arial" pitchFamily="34" charset="0"/>
              <a:buChar char="•"/>
            </a:pPr>
            <a:r>
              <a:rPr lang="es-ES" sz="2200" dirty="0"/>
              <a:t>Son independientes de la implementación de la solución.</a:t>
            </a:r>
          </a:p>
          <a:p>
            <a:pPr lvl="2">
              <a:buFont typeface="Arial" pitchFamily="34" charset="0"/>
              <a:buChar char="•"/>
            </a:pPr>
            <a:r>
              <a:rPr lang="es-ES" sz="2200" dirty="0"/>
              <a:t>Se pueden expresar de distintas </a:t>
            </a:r>
            <a:r>
              <a:rPr lang="es-ES" sz="2200" dirty="0" smtClean="0"/>
              <a:t>formas</a:t>
            </a:r>
          </a:p>
          <a:p>
            <a:pPr lvl="2"/>
            <a:endParaRPr lang="es-ES" sz="2200" dirty="0"/>
          </a:p>
          <a:p>
            <a:pPr lvl="1"/>
            <a:r>
              <a:rPr lang="es-ES" sz="2200" b="1" dirty="0"/>
              <a:t>Requerimientos no funcionales</a:t>
            </a:r>
          </a:p>
          <a:p>
            <a:pPr lvl="2">
              <a:buFont typeface="Arial" pitchFamily="34" charset="0"/>
              <a:buChar char="•"/>
            </a:pPr>
            <a:r>
              <a:rPr lang="es-ES" sz="2200" dirty="0"/>
              <a:t>Describen una </a:t>
            </a:r>
            <a:r>
              <a:rPr lang="es-ES" sz="2200" u="sng" dirty="0"/>
              <a:t>restricción</a:t>
            </a:r>
            <a:r>
              <a:rPr lang="es-ES" sz="2200" dirty="0"/>
              <a:t> sobre el sistema que limita nuestras elecciones en la construcción de una solución al problema.</a:t>
            </a:r>
          </a:p>
          <a:p>
            <a:pPr lvl="1"/>
            <a:endParaRPr lang="es-ES" sz="220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30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01490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Requerimientos</a:t>
            </a:r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767408" y="1772816"/>
            <a:ext cx="9721080" cy="3960440"/>
          </a:xfrm>
        </p:spPr>
        <p:txBody>
          <a:bodyPr/>
          <a:lstStyle/>
          <a:p>
            <a:r>
              <a:rPr lang="es-ES_tradnl" sz="2200" dirty="0"/>
              <a:t>Tipos de </a:t>
            </a:r>
            <a:r>
              <a:rPr lang="es-ES_tradnl" sz="2200" dirty="0" smtClean="0"/>
              <a:t>requerimientos</a:t>
            </a:r>
          </a:p>
          <a:p>
            <a:endParaRPr lang="es-ES_tradnl" sz="2200" dirty="0"/>
          </a:p>
          <a:p>
            <a:pPr lvl="1"/>
            <a:r>
              <a:rPr lang="es-ES" sz="2200" b="1" dirty="0"/>
              <a:t>Requerimientos no </a:t>
            </a:r>
            <a:r>
              <a:rPr lang="es-ES" sz="2200" b="1" dirty="0" smtClean="0"/>
              <a:t>funcionales</a:t>
            </a:r>
          </a:p>
          <a:p>
            <a:pPr lvl="1"/>
            <a:endParaRPr lang="es-ES" sz="2200" b="1" dirty="0"/>
          </a:p>
          <a:p>
            <a:pPr lvl="2">
              <a:buFont typeface="Arial" pitchFamily="34" charset="0"/>
              <a:buChar char="•"/>
            </a:pPr>
            <a:r>
              <a:rPr lang="es-ES" sz="2200" dirty="0"/>
              <a:t>Requerimientos del producto</a:t>
            </a:r>
          </a:p>
          <a:p>
            <a:pPr lvl="5"/>
            <a:r>
              <a:rPr lang="es-ES" sz="2200" dirty="0"/>
              <a:t>Especifican el comportamiento del producto (usabilidad, eficiencia, rendimiento, espacio, fiabilidad, portabilidad).</a:t>
            </a:r>
          </a:p>
          <a:p>
            <a:pPr lvl="2">
              <a:buFont typeface="Arial" pitchFamily="34" charset="0"/>
              <a:buChar char="•"/>
            </a:pPr>
            <a:r>
              <a:rPr lang="es-ES" sz="2200" dirty="0"/>
              <a:t>Requerimientos organizacionales</a:t>
            </a:r>
          </a:p>
          <a:p>
            <a:pPr lvl="5"/>
            <a:r>
              <a:rPr lang="es-ES" sz="2200" dirty="0"/>
              <a:t>Se derivan de las políticas y procedimientos existentes en la organización del cliente y en la del desarrollador (entrega, implementación, estándares).</a:t>
            </a:r>
          </a:p>
          <a:p>
            <a:pPr lvl="2">
              <a:buFont typeface="Arial" pitchFamily="34" charset="0"/>
              <a:buChar char="•"/>
            </a:pPr>
            <a:r>
              <a:rPr lang="es-ES" sz="2200" dirty="0"/>
              <a:t>Requerimientos externos</a:t>
            </a:r>
          </a:p>
          <a:p>
            <a:pPr lvl="5"/>
            <a:r>
              <a:rPr lang="es-ES" sz="2200" dirty="0"/>
              <a:t>Interoperabilidad, legales, privacidad, seguridad, éticos.</a:t>
            </a:r>
          </a:p>
          <a:p>
            <a:endParaRPr lang="es-ES" sz="220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31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9574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110395"/>
          </a:xfrm>
        </p:spPr>
        <p:txBody>
          <a:bodyPr/>
          <a:lstStyle/>
          <a:p>
            <a:r>
              <a:rPr lang="es-ES" dirty="0" smtClean="0"/>
              <a:t>Requerimientos No Funcionales</a:t>
            </a:r>
            <a:endParaRPr lang="es-ES_tradnl" dirty="0" smtClean="0"/>
          </a:p>
        </p:txBody>
      </p:sp>
      <p:pic>
        <p:nvPicPr>
          <p:cNvPr id="81923" name="Picture 3"/>
          <p:cNvPicPr>
            <a:picLocks noGrp="1" noChangeAspect="1" noChangeArrowheads="1"/>
          </p:cNvPicPr>
          <p:nvPr>
            <p:ph type="body" sz="quarter" idx="13"/>
          </p:nvPr>
        </p:nvPicPr>
        <p:blipFill>
          <a:blip r:embed="rId2" cstate="print"/>
          <a:stretch>
            <a:fillRect/>
          </a:stretch>
        </p:blipFill>
        <p:spPr>
          <a:xfrm>
            <a:off x="2522966" y="1386914"/>
            <a:ext cx="6866667" cy="3723810"/>
          </a:xfrm>
        </p:spPr>
      </p:pic>
      <p:sp>
        <p:nvSpPr>
          <p:cNvPr id="9" name="8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" smtClean="0"/>
              <a:t>Sommerville, Capítulos 6 y 7</a:t>
            </a:r>
            <a:endParaRPr lang="es-ES" dirty="0" smtClean="0"/>
          </a:p>
        </p:txBody>
      </p:sp>
      <p:sp>
        <p:nvSpPr>
          <p:cNvPr id="10" name="9 Marcador de pie de página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22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34DBEDD-E623-49C9-B5BC-6B16C2FBC461}" type="slidenum">
              <a:rPr lang="es-ES" altLang="en-US" smtClean="0"/>
              <a:pPr/>
              <a:t>32</a:t>
            </a:fld>
            <a:endParaRPr lang="es-ES" altLang="en-US" dirty="0"/>
          </a:p>
        </p:txBody>
      </p:sp>
      <p:sp>
        <p:nvSpPr>
          <p:cNvPr id="81925" name="AutoShape 5" descr="Papel reciclado"/>
          <p:cNvSpPr>
            <a:spLocks noChangeArrowheads="1"/>
          </p:cNvSpPr>
          <p:nvPr/>
        </p:nvSpPr>
        <p:spPr bwMode="auto">
          <a:xfrm>
            <a:off x="1775520" y="1628800"/>
            <a:ext cx="3887788" cy="1439862"/>
          </a:xfrm>
          <a:prstGeom prst="borderCallout1">
            <a:avLst>
              <a:gd name="adj1" fmla="val 28911"/>
              <a:gd name="adj2" fmla="val 7190"/>
              <a:gd name="adj3" fmla="val 157652"/>
              <a:gd name="adj4" fmla="val 37861"/>
            </a:avLst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457200" indent="-457200">
              <a:lnSpc>
                <a:spcPct val="70000"/>
              </a:lnSpc>
              <a:spcBef>
                <a:spcPts val="600"/>
              </a:spcBef>
            </a:pPr>
            <a:r>
              <a:rPr lang="es-ES_tradnl" sz="1600" b="1" dirty="0">
                <a:solidFill>
                  <a:schemeClr val="tx2">
                    <a:lumMod val="75000"/>
                  </a:schemeClr>
                </a:solidFill>
              </a:rPr>
              <a:t>•</a:t>
            </a:r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Estética</a:t>
            </a:r>
          </a:p>
          <a:p>
            <a:pPr marL="457200" indent="-457200">
              <a:lnSpc>
                <a:spcPct val="70000"/>
              </a:lnSpc>
              <a:spcBef>
                <a:spcPts val="600"/>
              </a:spcBef>
            </a:pPr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•Consistencia de Interfaz de Usuario</a:t>
            </a:r>
          </a:p>
          <a:p>
            <a:pPr marL="457200" indent="-457200">
              <a:lnSpc>
                <a:spcPct val="70000"/>
              </a:lnSpc>
              <a:spcBef>
                <a:spcPts val="600"/>
              </a:spcBef>
            </a:pPr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•Ayuda en línea o “context-sensitive”</a:t>
            </a:r>
          </a:p>
          <a:p>
            <a:pPr marL="457200" indent="-457200">
              <a:lnSpc>
                <a:spcPct val="70000"/>
              </a:lnSpc>
              <a:spcBef>
                <a:spcPts val="600"/>
              </a:spcBef>
            </a:pPr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•Documentación de Usuario</a:t>
            </a:r>
          </a:p>
          <a:p>
            <a:pPr marL="457200" indent="-457200">
              <a:lnSpc>
                <a:spcPct val="70000"/>
              </a:lnSpc>
              <a:spcBef>
                <a:spcPts val="600"/>
              </a:spcBef>
            </a:pPr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•Materiales de Capacitación/Entrenamiento</a:t>
            </a:r>
          </a:p>
          <a:p>
            <a:pPr marL="457200" indent="-457200" algn="ctr">
              <a:lnSpc>
                <a:spcPct val="70000"/>
              </a:lnSpc>
              <a:spcBef>
                <a:spcPts val="600"/>
              </a:spcBef>
            </a:pPr>
            <a:endParaRPr lang="es-ES_tradnl" sz="1400" dirty="0"/>
          </a:p>
        </p:txBody>
      </p:sp>
      <p:sp>
        <p:nvSpPr>
          <p:cNvPr id="81927" name="AutoShape 7" descr="Papel reciclado"/>
          <p:cNvSpPr>
            <a:spLocks noChangeArrowheads="1"/>
          </p:cNvSpPr>
          <p:nvPr/>
        </p:nvSpPr>
        <p:spPr bwMode="auto">
          <a:xfrm>
            <a:off x="6456040" y="5517233"/>
            <a:ext cx="3168352" cy="981075"/>
          </a:xfrm>
          <a:prstGeom prst="borderCallout1">
            <a:avLst>
              <a:gd name="adj1" fmla="val 18750"/>
              <a:gd name="adj2" fmla="val -8333"/>
              <a:gd name="adj3" fmla="val -223751"/>
              <a:gd name="adj4" fmla="val -45143"/>
            </a:avLst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457200" indent="-457200"/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•Frecuencia y severidad de fallas</a:t>
            </a:r>
          </a:p>
          <a:p>
            <a:pPr marL="457200" indent="-457200"/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•Facilidades de recuperación</a:t>
            </a:r>
          </a:p>
          <a:p>
            <a:pPr marL="457200" indent="-457200"/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•Posibilidades de predicción</a:t>
            </a:r>
          </a:p>
          <a:p>
            <a:pPr marL="457200" indent="-457200" algn="ctr"/>
            <a:endParaRPr lang="es-ES_tradnl" sz="1600" dirty="0"/>
          </a:p>
        </p:txBody>
      </p:sp>
      <p:sp>
        <p:nvSpPr>
          <p:cNvPr id="81928" name="AutoShape 8" descr="Papel reciclado"/>
          <p:cNvSpPr>
            <a:spLocks noChangeArrowheads="1"/>
          </p:cNvSpPr>
          <p:nvPr/>
        </p:nvSpPr>
        <p:spPr bwMode="auto">
          <a:xfrm>
            <a:off x="7680176" y="1628800"/>
            <a:ext cx="2736304" cy="1439862"/>
          </a:xfrm>
          <a:prstGeom prst="borderCallout1">
            <a:avLst>
              <a:gd name="adj1" fmla="val 18750"/>
              <a:gd name="adj2" fmla="val -8333"/>
              <a:gd name="adj3" fmla="val 224159"/>
              <a:gd name="adj4" fmla="val -150919"/>
            </a:avLst>
          </a:prstGeom>
          <a:ln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457200" indent="-457200">
              <a:lnSpc>
                <a:spcPct val="75000"/>
              </a:lnSpc>
              <a:spcBef>
                <a:spcPts val="600"/>
              </a:spcBef>
            </a:pPr>
            <a:r>
              <a:rPr lang="es-ES_tradnl" sz="1600" b="1" dirty="0">
                <a:solidFill>
                  <a:schemeClr val="tx2">
                    <a:lumMod val="75000"/>
                  </a:schemeClr>
                </a:solidFill>
              </a:rPr>
              <a:t>•</a:t>
            </a:r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Eficiencia</a:t>
            </a:r>
          </a:p>
          <a:p>
            <a:pPr marL="457200" indent="-457200">
              <a:lnSpc>
                <a:spcPct val="75000"/>
              </a:lnSpc>
              <a:spcBef>
                <a:spcPts val="600"/>
              </a:spcBef>
            </a:pPr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•Disponibilidad</a:t>
            </a:r>
          </a:p>
          <a:p>
            <a:pPr marL="457200" indent="-457200">
              <a:lnSpc>
                <a:spcPct val="75000"/>
              </a:lnSpc>
              <a:spcBef>
                <a:spcPts val="600"/>
              </a:spcBef>
            </a:pPr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•Tiempo de Respuesta</a:t>
            </a:r>
          </a:p>
          <a:p>
            <a:pPr marL="457200" indent="-457200">
              <a:lnSpc>
                <a:spcPct val="75000"/>
              </a:lnSpc>
              <a:spcBef>
                <a:spcPts val="600"/>
              </a:spcBef>
            </a:pPr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•Tiempo de Recuperación</a:t>
            </a:r>
          </a:p>
          <a:p>
            <a:pPr marL="457200" indent="-457200">
              <a:lnSpc>
                <a:spcPct val="75000"/>
              </a:lnSpc>
              <a:spcBef>
                <a:spcPts val="600"/>
              </a:spcBef>
            </a:pPr>
            <a:r>
              <a:rPr lang="es-ES_tradnl" sz="1600" b="1" dirty="0">
                <a:solidFill>
                  <a:schemeClr val="bg1">
                    <a:lumMod val="25000"/>
                  </a:schemeClr>
                </a:solidFill>
              </a:rPr>
              <a:t>•Uso de recursos</a:t>
            </a:r>
          </a:p>
          <a:p>
            <a:pPr marL="457200" indent="-457200" algn="ctr">
              <a:lnSpc>
                <a:spcPct val="75000"/>
              </a:lnSpc>
              <a:spcBef>
                <a:spcPts val="600"/>
              </a:spcBef>
            </a:pPr>
            <a:endParaRPr lang="es-ES_tradnl" sz="1600" b="1" dirty="0">
              <a:solidFill>
                <a:schemeClr val="bg1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39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2000"/>
                                        <p:tgtEl>
                                          <p:spTgt spid="81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xit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1" dur="2000"/>
                                        <p:tgtEl>
                                          <p:spTgt spid="819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1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2000"/>
                                        <p:tgtEl>
                                          <p:spTgt spid="81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2000"/>
                                        <p:tgtEl>
                                          <p:spTgt spid="819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1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2000"/>
                                        <p:tgtEl>
                                          <p:spTgt spid="81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1" dur="2000"/>
                                        <p:tgtEl>
                                          <p:spTgt spid="819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1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25" grpId="0" animBg="1"/>
      <p:bldP spid="81925" grpId="1" animBg="1"/>
      <p:bldP spid="81927" grpId="0" animBg="1"/>
      <p:bldP spid="81927" grpId="1" animBg="1"/>
      <p:bldP spid="81928" grpId="0" animBg="1"/>
      <p:bldP spid="81928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Requerimientos- Tipos</a:t>
            </a:r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767408" y="1916832"/>
            <a:ext cx="9649072" cy="3456384"/>
          </a:xfrm>
        </p:spPr>
        <p:txBody>
          <a:bodyPr/>
          <a:lstStyle/>
          <a:p>
            <a:pPr lvl="1"/>
            <a:r>
              <a:rPr lang="es-ES" sz="2400" b="1" dirty="0" smtClean="0"/>
              <a:t>Otras </a:t>
            </a:r>
            <a:r>
              <a:rPr lang="es-ES" sz="2400" b="1" dirty="0"/>
              <a:t>Clasificaciones</a:t>
            </a:r>
          </a:p>
          <a:p>
            <a:pPr lvl="2">
              <a:buFont typeface="Arial" pitchFamily="34" charset="0"/>
              <a:buChar char="•"/>
            </a:pPr>
            <a:r>
              <a:rPr lang="es-ES" sz="2400" dirty="0"/>
              <a:t>Requerimientos del dominio</a:t>
            </a:r>
          </a:p>
          <a:p>
            <a:pPr lvl="5"/>
            <a:r>
              <a:rPr lang="es-ES" sz="2000" dirty="0"/>
              <a:t>Reflejan las características y restricciones del dominio de la aplicación del sistema. Pueden ser funcionales o no funcionales y pueden restringir a los anteriores. Como se especializan en el dominio son complicados de interpretar.</a:t>
            </a:r>
          </a:p>
          <a:p>
            <a:pPr lvl="2">
              <a:buFont typeface="Arial" pitchFamily="34" charset="0"/>
              <a:buChar char="•"/>
            </a:pPr>
            <a:r>
              <a:rPr lang="es-ES_tradnl" sz="2400" dirty="0"/>
              <a:t>Requerimientos por Prioridad</a:t>
            </a:r>
          </a:p>
          <a:p>
            <a:pPr lvl="5"/>
            <a:r>
              <a:rPr lang="es-ES" sz="2000" dirty="0"/>
              <a:t>Que deben ser absolutamente satisfechos</a:t>
            </a:r>
          </a:p>
          <a:p>
            <a:pPr lvl="5"/>
            <a:r>
              <a:rPr lang="es-ES" sz="2000" dirty="0"/>
              <a:t>Que son deseables pero no indispensables</a:t>
            </a:r>
          </a:p>
          <a:p>
            <a:pPr lvl="5"/>
            <a:r>
              <a:rPr lang="es-ES" sz="2000" dirty="0"/>
              <a:t>Que son posibles, pero que podrían eliminarse</a:t>
            </a: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33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6860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097280" y="286605"/>
            <a:ext cx="10058400" cy="1338995"/>
          </a:xfrm>
        </p:spPr>
        <p:txBody>
          <a:bodyPr/>
          <a:lstStyle/>
          <a:p>
            <a:r>
              <a:rPr lang="es-ES" dirty="0" smtClean="0"/>
              <a:t>Requerimientos - Tipos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839416" y="1844824"/>
            <a:ext cx="10369152" cy="3744416"/>
          </a:xfrm>
        </p:spPr>
        <p:txBody>
          <a:bodyPr/>
          <a:lstStyle/>
          <a:p>
            <a:pPr lvl="1"/>
            <a:r>
              <a:rPr lang="es-ES" sz="2000" b="1" dirty="0" smtClean="0"/>
              <a:t>Otras </a:t>
            </a:r>
            <a:r>
              <a:rPr lang="es-ES" sz="2000" b="1" dirty="0"/>
              <a:t>Clasificaciones</a:t>
            </a:r>
          </a:p>
          <a:p>
            <a:pPr lvl="2">
              <a:buFont typeface="Arial" pitchFamily="34" charset="0"/>
              <a:buChar char="•"/>
            </a:pPr>
            <a:r>
              <a:rPr lang="es-ES_tradnl" sz="2000" dirty="0"/>
              <a:t>Requerimientos del Usuario</a:t>
            </a:r>
          </a:p>
          <a:p>
            <a:pPr lvl="5"/>
            <a:r>
              <a:rPr lang="es-ES" sz="1950" dirty="0"/>
              <a:t>Son declaraciones en lenguaje natural y en diagramas de los servicios que se espera que el sistema provea y de las restricciones bajo las cuales debe operar.</a:t>
            </a:r>
          </a:p>
          <a:p>
            <a:pPr lvl="5"/>
            <a:r>
              <a:rPr lang="es-ES" sz="1950" dirty="0"/>
              <a:t>Pueden surgir problemas por falta de claridad, confusión de requerimientos, conjunción de requerimientos.</a:t>
            </a:r>
          </a:p>
          <a:p>
            <a:pPr lvl="2">
              <a:buFont typeface="Arial" pitchFamily="34" charset="0"/>
              <a:buChar char="•"/>
            </a:pPr>
            <a:r>
              <a:rPr lang="es-ES_tradnl" sz="2000" dirty="0"/>
              <a:t>Requerimientos del Sistema</a:t>
            </a:r>
          </a:p>
          <a:p>
            <a:pPr lvl="5"/>
            <a:r>
              <a:rPr lang="es-ES" sz="1950" dirty="0"/>
              <a:t>Establecen con detalle los servicios y restricciones del sistema.</a:t>
            </a:r>
          </a:p>
          <a:p>
            <a:pPr lvl="5"/>
            <a:r>
              <a:rPr lang="es-ES" sz="1950" dirty="0"/>
              <a:t>Es difícil excluir toda la información de diseño (arquitectura inicial, interoperabilidad con sistemas existentes, etc.)</a:t>
            </a: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34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1842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335360" y="1916832"/>
            <a:ext cx="10972800" cy="4176464"/>
          </a:xfrm>
        </p:spPr>
        <p:txBody>
          <a:bodyPr>
            <a:normAutofit/>
          </a:bodyPr>
          <a:lstStyle/>
          <a:p>
            <a:r>
              <a:rPr lang="es-ES" sz="2400" dirty="0" smtClean="0"/>
              <a:t>La ingeniería de requerimientos es la disciplina para desarrollar una especificación completa, consistente y no ambigua, la cual servirá como base para acuerdos comunes entre todas las partes involucradas y en donde se describen las funciones que realizará el sistema.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35</a:t>
            </a:fld>
            <a:endParaRPr lang="es-ES" dirty="0"/>
          </a:p>
        </p:txBody>
      </p:sp>
      <p:sp>
        <p:nvSpPr>
          <p:cNvPr id="11" name="Marcador de fecha 10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2" name="Rectángulo 1"/>
          <p:cNvSpPr/>
          <p:nvPr/>
        </p:nvSpPr>
        <p:spPr>
          <a:xfrm>
            <a:off x="1055440" y="3429000"/>
            <a:ext cx="821901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400" b="1" i="1" dirty="0"/>
              <a:t>Ingeniería de requerimientos </a:t>
            </a:r>
            <a:r>
              <a:rPr lang="es-ES" sz="2200" dirty="0"/>
              <a:t>es el proceso por el cual se transforman los requerimientos declarados por los clientes, ya sean hablados o escritos, </a:t>
            </a:r>
            <a:r>
              <a:rPr lang="es-ES" sz="2200" u="sng" dirty="0"/>
              <a:t>a especificaciones precisas, no ambiguas, consistentes y completas </a:t>
            </a:r>
            <a:r>
              <a:rPr lang="es-ES" sz="2200" dirty="0"/>
              <a:t>del comportamiento del sistema, incluyendo funciones, interfaces, rendimiento y limitaciones”</a:t>
            </a:r>
          </a:p>
        </p:txBody>
      </p:sp>
      <p:pic>
        <p:nvPicPr>
          <p:cNvPr id="8" name="Picture 2" descr="http://upload.wikimedia.org/wikipedia/commons/thumb/2/2e/El_modelo_de_desarrollo_en_cascada.svg/350px-El_modelo_de_desarrollo_en_cascada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1687" y="140428"/>
            <a:ext cx="2500313" cy="1878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lipse 4"/>
          <p:cNvSpPr/>
          <p:nvPr/>
        </p:nvSpPr>
        <p:spPr>
          <a:xfrm>
            <a:off x="9691687" y="0"/>
            <a:ext cx="1043602" cy="665889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9" name="Llamada con línea 1 (borde y barra de énfasis) 8"/>
          <p:cNvSpPr/>
          <p:nvPr/>
        </p:nvSpPr>
        <p:spPr>
          <a:xfrm>
            <a:off x="6817696" y="5290036"/>
            <a:ext cx="2604000" cy="569854"/>
          </a:xfrm>
          <a:prstGeom prst="accentBorderCallout1">
            <a:avLst>
              <a:gd name="adj1" fmla="val 18750"/>
              <a:gd name="adj2" fmla="val -8333"/>
              <a:gd name="adj3" fmla="val -126693"/>
              <a:gd name="adj4" fmla="val -99457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SRS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8242813" y="55754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62162513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Ingeniería de Requerimientos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sz="quarter" idx="1"/>
          </p:nvPr>
        </p:nvSpPr>
        <p:spPr>
          <a:xfrm>
            <a:off x="623392" y="1844824"/>
            <a:ext cx="10972800" cy="4320480"/>
          </a:xfrm>
        </p:spPr>
        <p:txBody>
          <a:bodyPr>
            <a:normAutofit/>
          </a:bodyPr>
          <a:lstStyle/>
          <a:p>
            <a:r>
              <a:rPr lang="es-ES" sz="2400" dirty="0" smtClean="0"/>
              <a:t>También es el proceso mediante el cual se intercambian diferentes puntos de vista para recopilar y modelar lo que el sistema va a realizar. Este proceso utiliza una combinación de métodos, herramientas y actores, cuyo producto es un modelo del cual se genera un documento de requerimientos.”</a:t>
            </a:r>
          </a:p>
          <a:p>
            <a:endParaRPr lang="es-ES" sz="2400" dirty="0" smtClean="0"/>
          </a:p>
          <a:p>
            <a:r>
              <a:rPr lang="es-ES" sz="2400" dirty="0" smtClean="0"/>
              <a:t>“Ingeniería de requerimientos” es un enfoque sistémico para recolectar, organizar y documentar los requerimientos del sistema; es también el proceso que establece y mantiene acuerdos sobre los cambios de requerimientos, entre los clientes y el equipo del proyecto”</a:t>
            </a: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36</a:t>
            </a:fld>
            <a:endParaRPr lang="es-ES" dirty="0"/>
          </a:p>
        </p:txBody>
      </p:sp>
      <p:sp>
        <p:nvSpPr>
          <p:cNvPr id="6" name="Marcador de fecha 5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141023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sz="quarter" idx="1"/>
          </p:nvPr>
        </p:nvSpPr>
        <p:spPr>
          <a:xfrm>
            <a:off x="1097279" y="1858434"/>
            <a:ext cx="10058401" cy="4023360"/>
          </a:xfrm>
        </p:spPr>
        <p:txBody>
          <a:bodyPr>
            <a:normAutofit/>
          </a:bodyPr>
          <a:lstStyle/>
          <a:p>
            <a:r>
              <a:rPr lang="es-ES_tradnl" sz="2800" dirty="0" smtClean="0"/>
              <a:t>Importancia </a:t>
            </a:r>
            <a:endParaRPr lang="es-ES" sz="2800" dirty="0" smtClean="0"/>
          </a:p>
          <a:p>
            <a:pPr lvl="1"/>
            <a:r>
              <a:rPr lang="es-ES" sz="2400" dirty="0" smtClean="0"/>
              <a:t>Permite gestionar las necesidades del proyecto en forma estructurada</a:t>
            </a:r>
          </a:p>
          <a:p>
            <a:pPr lvl="1"/>
            <a:r>
              <a:rPr lang="es-ES" sz="2400" dirty="0" smtClean="0"/>
              <a:t>Mejora la capacidad de predecir cronogramas de proyectos</a:t>
            </a:r>
          </a:p>
          <a:p>
            <a:pPr lvl="1"/>
            <a:r>
              <a:rPr lang="es-ES" sz="2400" dirty="0" smtClean="0"/>
              <a:t>Disminuye los costos y retrasos del proyecto</a:t>
            </a:r>
          </a:p>
          <a:p>
            <a:pPr lvl="1"/>
            <a:r>
              <a:rPr lang="es-ES" sz="2400" dirty="0" smtClean="0"/>
              <a:t>Mejora la calidad del software</a:t>
            </a:r>
          </a:p>
          <a:p>
            <a:pPr lvl="1"/>
            <a:r>
              <a:rPr lang="es-ES" sz="2400" dirty="0" smtClean="0"/>
              <a:t>Mejora la comunicación entre equipos</a:t>
            </a:r>
          </a:p>
          <a:p>
            <a:pPr lvl="1"/>
            <a:r>
              <a:rPr lang="es-ES" sz="2400" dirty="0" smtClean="0"/>
              <a:t>Evita rechazos de usuarios finales.</a:t>
            </a:r>
          </a:p>
          <a:p>
            <a:endParaRPr lang="es-ES" sz="2800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37</a:t>
            </a:fld>
            <a:endParaRPr lang="es-ES" dirty="0"/>
          </a:p>
        </p:txBody>
      </p:sp>
      <p:sp>
        <p:nvSpPr>
          <p:cNvPr id="6" name="Marcador de fecha 5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17488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apel reciclado"/>
          <p:cNvPicPr>
            <a:picLocks noChangeAspect="1" noChangeArrowheads="1"/>
          </p:cNvPicPr>
          <p:nvPr/>
        </p:nvPicPr>
        <p:blipFill rotWithShape="1">
          <a:blip r:embed="rId2" cstate="print"/>
          <a:srcRect l="6010" t="5570" r="5573" b="6704"/>
          <a:stretch/>
        </p:blipFill>
        <p:spPr bwMode="auto">
          <a:xfrm>
            <a:off x="2495600" y="1556793"/>
            <a:ext cx="7416824" cy="45365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algn="ctr">
            <a:noFill/>
            <a:miter lim="800000"/>
            <a:headEnd/>
            <a:tailEnd/>
          </a:ln>
          <a:effectLst/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3"/>
          </p:nvPr>
        </p:nvSpPr>
        <p:spPr>
          <a:xfrm>
            <a:off x="407368" y="6542584"/>
            <a:ext cx="2520280" cy="315416"/>
          </a:xfrm>
        </p:spPr>
        <p:txBody>
          <a:bodyPr>
            <a:normAutofit/>
          </a:bodyPr>
          <a:lstStyle/>
          <a:p>
            <a:r>
              <a:rPr lang="es-ES" sz="1400" smtClean="0"/>
              <a:t>Sommerville, Capítulo 7</a:t>
            </a:r>
            <a:endParaRPr lang="es-ES" sz="140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38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35474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s-ES_tradnl" sz="4000" dirty="0" smtClean="0"/>
              <a:t>Estudio de Viabilidad</a:t>
            </a:r>
            <a:endParaRPr lang="es-ES" sz="4000" dirty="0"/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A8592-A6F7-42BC-86CF-9E17C70547D3}" type="slidenum">
              <a:rPr lang="es-ES" smtClean="0"/>
              <a:pPr/>
              <a:t>39</a:t>
            </a:fld>
            <a:endParaRPr lang="es-ES"/>
          </a:p>
        </p:txBody>
      </p:sp>
      <p:pic>
        <p:nvPicPr>
          <p:cNvPr id="4" name="Picture 8" descr="Papel reciclado"/>
          <p:cNvPicPr>
            <a:picLocks noChangeAspect="1" noChangeArrowheads="1"/>
          </p:cNvPicPr>
          <p:nvPr/>
        </p:nvPicPr>
        <p:blipFill rotWithShape="1">
          <a:blip r:embed="rId2" cstate="print"/>
          <a:srcRect l="6010" t="5570" r="5573" b="6704"/>
          <a:stretch/>
        </p:blipFill>
        <p:spPr bwMode="auto">
          <a:xfrm>
            <a:off x="7248129" y="332656"/>
            <a:ext cx="3330167" cy="203689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algn="ctr">
            <a:noFill/>
            <a:miter lim="800000"/>
            <a:headEnd/>
            <a:tailEnd/>
          </a:ln>
          <a:effectLst/>
        </p:spPr>
      </p:pic>
      <p:sp>
        <p:nvSpPr>
          <p:cNvPr id="5" name="Elipse 4"/>
          <p:cNvSpPr/>
          <p:nvPr/>
        </p:nvSpPr>
        <p:spPr>
          <a:xfrm>
            <a:off x="6744072" y="116632"/>
            <a:ext cx="1440160" cy="1224136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6447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¿Qué conocimientos debe tener un IS?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623392" y="1988840"/>
            <a:ext cx="10729192" cy="4104456"/>
          </a:xfrm>
        </p:spPr>
        <p:txBody>
          <a:bodyPr/>
          <a:lstStyle/>
          <a:p>
            <a:r>
              <a:rPr lang="es-ES" sz="2800" dirty="0" smtClean="0"/>
              <a:t>El Ingeniero de Software debe tener una combinación de conocimientos científicos, metodológicos, tecnológicos y administrativos.</a:t>
            </a:r>
          </a:p>
          <a:p>
            <a:r>
              <a:rPr lang="es-ES" sz="2800" dirty="0" smtClean="0"/>
              <a:t>El Ingeniero debe estar familiarizado  con la aplicación de métodos formales: lógica, estadística, simulación y con el uso de notaciones de modelización, especificación, diseño, programación</a:t>
            </a:r>
          </a:p>
          <a:p>
            <a:r>
              <a:rPr lang="es-ES" sz="2800" dirty="0" smtClean="0"/>
              <a:t>El Ingeniero debe poder aplicar metodologías de documentación, análisis, especificación, diseño, implementación y prueba.  Debe conocer las ventajas y limitaciones de cada notación y cada técnica. Debe saber cómo y cuándo aplicarlas.</a:t>
            </a:r>
          </a:p>
          <a:p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4</a:t>
            </a:fld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897768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_tradnl" smtClean="0"/>
              <a:t>Estudio de Viabilidad</a:t>
            </a:r>
            <a:endParaRPr lang="es-ES" dirty="0" smtClean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527381" y="1988840"/>
            <a:ext cx="10858576" cy="4248472"/>
          </a:xfrm>
        </p:spPr>
        <p:txBody>
          <a:bodyPr>
            <a:normAutofit/>
          </a:bodyPr>
          <a:lstStyle/>
          <a:p>
            <a:r>
              <a:rPr lang="es-ES" sz="2800" dirty="0" smtClean="0"/>
              <a:t>Principalmente para sistemas nuevos</a:t>
            </a:r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767408" y="2420888"/>
            <a:ext cx="10058401" cy="4023360"/>
          </a:xfrm>
        </p:spPr>
        <p:txBody>
          <a:bodyPr/>
          <a:lstStyle/>
          <a:p>
            <a:r>
              <a:rPr lang="es-ES" sz="2400" dirty="0">
                <a:solidFill>
                  <a:schemeClr val="tx1"/>
                </a:solidFill>
              </a:rPr>
              <a:t>A partir de una descripción resumida del sistema se elabora un informe que recomienda la conveniencia o no de realizar el proceso de desarrollo</a:t>
            </a:r>
          </a:p>
          <a:p>
            <a:r>
              <a:rPr lang="es-ES" sz="2400" dirty="0">
                <a:solidFill>
                  <a:schemeClr val="tx1"/>
                </a:solidFill>
              </a:rPr>
              <a:t>Responde a las siguientes preguntas: </a:t>
            </a:r>
          </a:p>
          <a:p>
            <a:pPr lvl="1"/>
            <a:r>
              <a:rPr lang="es-ES" sz="2400" dirty="0">
                <a:solidFill>
                  <a:schemeClr val="tx1"/>
                </a:solidFill>
              </a:rPr>
              <a:t>¿El sistema contribuye a los objetivos generales de la organización?( Si no contribuye, entonces no tiene un valor real en el negocio )</a:t>
            </a:r>
          </a:p>
          <a:p>
            <a:pPr lvl="1"/>
            <a:r>
              <a:rPr lang="es-ES" sz="2400" dirty="0">
                <a:solidFill>
                  <a:schemeClr val="tx1"/>
                </a:solidFill>
              </a:rPr>
              <a:t>¿El sistema se puede implementar con la tecnología actual?</a:t>
            </a:r>
          </a:p>
          <a:p>
            <a:pPr lvl="1"/>
            <a:r>
              <a:rPr lang="es-ES" sz="2400" dirty="0">
                <a:solidFill>
                  <a:schemeClr val="tx1"/>
                </a:solidFill>
              </a:rPr>
              <a:t>¿El sistema se puede implementar con las restricciones de costo y tiempo?</a:t>
            </a:r>
          </a:p>
          <a:p>
            <a:pPr lvl="1"/>
            <a:r>
              <a:rPr lang="es-ES" sz="2400" dirty="0">
                <a:solidFill>
                  <a:schemeClr val="tx1"/>
                </a:solidFill>
              </a:rPr>
              <a:t>¿El sistema puede integrarse a otros que existen en la organización?</a:t>
            </a:r>
          </a:p>
          <a:p>
            <a:endParaRPr lang="es-ES" sz="1800" dirty="0">
              <a:solidFill>
                <a:schemeClr val="tx1"/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40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9210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_tradnl" smtClean="0"/>
              <a:t>Estudio de Viabilidad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839416" y="1819608"/>
            <a:ext cx="9623933" cy="4023360"/>
          </a:xfrm>
        </p:spPr>
        <p:txBody>
          <a:bodyPr/>
          <a:lstStyle/>
          <a:p>
            <a:pPr lvl="1"/>
            <a:endParaRPr lang="es-ES" sz="1800" dirty="0"/>
          </a:p>
          <a:p>
            <a:pPr lvl="1" algn="just"/>
            <a:r>
              <a:rPr lang="es-ES" sz="2800" dirty="0"/>
              <a:t>Una vez que se ha recopilado toda la información necesaria para contestar las preguntas anteriores se debería hablar con las fuentes de información para responder nuevas preguntas y luego se redacta el informe, donde debería hacerse una recomendación sobre si debe continuar o no el desarrollo.</a:t>
            </a:r>
          </a:p>
          <a:p>
            <a:pPr lvl="1"/>
            <a:endParaRPr lang="es-ES" sz="1800" dirty="0"/>
          </a:p>
          <a:p>
            <a:endParaRPr lang="es-ES" sz="180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41</a:t>
            </a:fld>
            <a:endParaRPr lang="es-ES" dirty="0"/>
          </a:p>
        </p:txBody>
      </p:sp>
      <p:pic>
        <p:nvPicPr>
          <p:cNvPr id="2050" name="Picture 2" descr="http://urbaniker.net/wp-content/uploads/2013/10/estudio-de-viabilidad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7106" y="4182702"/>
            <a:ext cx="4847500" cy="1996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589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exto"/>
          <p:cNvSpPr>
            <a:spLocks noGrp="1"/>
          </p:cNvSpPr>
          <p:nvPr>
            <p:ph type="body" sz="half" idx="2"/>
          </p:nvPr>
        </p:nvSpPr>
        <p:spPr>
          <a:xfrm>
            <a:off x="551384" y="4359587"/>
            <a:ext cx="10009112" cy="533400"/>
          </a:xfrm>
        </p:spPr>
        <p:txBody>
          <a:bodyPr>
            <a:noAutofit/>
          </a:bodyPr>
          <a:lstStyle/>
          <a:p>
            <a:r>
              <a:rPr lang="es-ES" sz="2800" dirty="0" smtClean="0"/>
              <a:t>Obtención y análisis de requerimientos o</a:t>
            </a:r>
          </a:p>
          <a:p>
            <a:r>
              <a:rPr lang="es-ES" sz="2800" dirty="0" err="1" smtClean="0"/>
              <a:t>Elicitación</a:t>
            </a:r>
            <a:r>
              <a:rPr lang="es-ES" sz="2800" dirty="0" smtClean="0"/>
              <a:t> de requerimientos</a:t>
            </a:r>
          </a:p>
          <a:p>
            <a:endParaRPr lang="es-ES" sz="2800" dirty="0"/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A8592-A6F7-42BC-86CF-9E17C70547D3}" type="slidenum">
              <a:rPr lang="es-ES" smtClean="0"/>
              <a:pPr/>
              <a:t>42</a:t>
            </a:fld>
            <a:endParaRPr lang="es-ES"/>
          </a:p>
        </p:txBody>
      </p:sp>
      <p:pic>
        <p:nvPicPr>
          <p:cNvPr id="4" name="Picture 8" descr="Papel reciclado"/>
          <p:cNvPicPr>
            <a:picLocks noChangeAspect="1" noChangeArrowheads="1"/>
          </p:cNvPicPr>
          <p:nvPr/>
        </p:nvPicPr>
        <p:blipFill rotWithShape="1">
          <a:blip r:embed="rId2" cstate="print"/>
          <a:srcRect l="6010" t="5570" r="5573" b="6704"/>
          <a:stretch/>
        </p:blipFill>
        <p:spPr bwMode="auto">
          <a:xfrm>
            <a:off x="7248129" y="332656"/>
            <a:ext cx="3330167" cy="203689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algn="ctr">
            <a:noFill/>
            <a:miter lim="800000"/>
            <a:headEnd/>
            <a:tailEnd/>
          </a:ln>
          <a:effectLst/>
        </p:spPr>
      </p:pic>
      <p:sp>
        <p:nvSpPr>
          <p:cNvPr id="5" name="Elipse 4"/>
          <p:cNvSpPr/>
          <p:nvPr/>
        </p:nvSpPr>
        <p:spPr>
          <a:xfrm>
            <a:off x="7896200" y="34884"/>
            <a:ext cx="1008112" cy="1224136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7293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" smtClean="0"/>
              <a:t>Obtención y análisis de requerimientos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911424" y="1916832"/>
            <a:ext cx="9721080" cy="3960440"/>
          </a:xfrm>
        </p:spPr>
        <p:txBody>
          <a:bodyPr/>
          <a:lstStyle/>
          <a:p>
            <a:r>
              <a:rPr lang="es-ES_tradnl" sz="2800" dirty="0"/>
              <a:t>Propiedades de los </a:t>
            </a:r>
            <a:r>
              <a:rPr lang="es-ES_tradnl" sz="2800" dirty="0" smtClean="0"/>
              <a:t>Requerimientos</a:t>
            </a:r>
          </a:p>
          <a:p>
            <a:endParaRPr lang="es-ES_tradnl" sz="2800" dirty="0"/>
          </a:p>
          <a:p>
            <a:pPr lvl="2"/>
            <a:r>
              <a:rPr lang="es-ES" sz="2800" dirty="0"/>
              <a:t>Necesario: Su omisión provoca una deficiencia.</a:t>
            </a:r>
          </a:p>
          <a:p>
            <a:pPr lvl="2"/>
            <a:r>
              <a:rPr lang="es-ES" sz="2800" dirty="0"/>
              <a:t>Conciso: Fácil de leer y entender</a:t>
            </a:r>
          </a:p>
          <a:p>
            <a:pPr lvl="2"/>
            <a:r>
              <a:rPr lang="es-ES" sz="2800" dirty="0"/>
              <a:t>Completo: No necesita ampliarse</a:t>
            </a:r>
          </a:p>
          <a:p>
            <a:pPr lvl="2"/>
            <a:r>
              <a:rPr lang="es-ES" sz="2800" dirty="0"/>
              <a:t>Consistente: No contradictorio con otro</a:t>
            </a:r>
          </a:p>
          <a:p>
            <a:pPr lvl="2"/>
            <a:r>
              <a:rPr lang="es-ES" sz="2800" dirty="0"/>
              <a:t>No ambiguo: Tiene una sola implementación</a:t>
            </a:r>
          </a:p>
          <a:p>
            <a:pPr lvl="2"/>
            <a:r>
              <a:rPr lang="es-ES" sz="2800" dirty="0"/>
              <a:t>Verificable: Puede testearse a través de inspecciones, pruebas, etc.</a:t>
            </a:r>
          </a:p>
          <a:p>
            <a:pPr lvl="4"/>
            <a:endParaRPr lang="es-ES" sz="280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43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039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s-ES" sz="3600" dirty="0" smtClean="0"/>
              <a:t>Especificación de requerimientos</a:t>
            </a:r>
            <a:endParaRPr lang="es-ES" sz="3600" dirty="0"/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A8592-A6F7-42BC-86CF-9E17C70547D3}" type="slidenum">
              <a:rPr lang="es-ES" smtClean="0"/>
              <a:pPr/>
              <a:t>44</a:t>
            </a:fld>
            <a:endParaRPr lang="es-ES"/>
          </a:p>
        </p:txBody>
      </p:sp>
      <p:pic>
        <p:nvPicPr>
          <p:cNvPr id="4" name="Picture 8" descr="Papel reciclado"/>
          <p:cNvPicPr>
            <a:picLocks noChangeAspect="1" noChangeArrowheads="1"/>
          </p:cNvPicPr>
          <p:nvPr/>
        </p:nvPicPr>
        <p:blipFill rotWithShape="1">
          <a:blip r:embed="rId2" cstate="print"/>
          <a:srcRect l="6010" t="5570" r="5573" b="6704"/>
          <a:stretch/>
        </p:blipFill>
        <p:spPr bwMode="auto">
          <a:xfrm>
            <a:off x="7248129" y="332656"/>
            <a:ext cx="3330167" cy="203689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algn="ctr">
            <a:noFill/>
            <a:miter lim="800000"/>
            <a:headEnd/>
            <a:tailEnd/>
          </a:ln>
          <a:effectLst/>
        </p:spPr>
      </p:pic>
      <p:sp>
        <p:nvSpPr>
          <p:cNvPr id="5" name="Elipse 4"/>
          <p:cNvSpPr/>
          <p:nvPr/>
        </p:nvSpPr>
        <p:spPr>
          <a:xfrm>
            <a:off x="8616281" y="398912"/>
            <a:ext cx="1132787" cy="797840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11092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" smtClean="0"/>
              <a:t>Especificación de requerimientos</a:t>
            </a:r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sz="quarter" idx="1"/>
          </p:nvPr>
        </p:nvSpPr>
        <p:spPr>
          <a:xfrm>
            <a:off x="479376" y="1988840"/>
            <a:ext cx="10972800" cy="3960440"/>
          </a:xfrm>
        </p:spPr>
        <p:txBody>
          <a:bodyPr>
            <a:normAutofit/>
          </a:bodyPr>
          <a:lstStyle/>
          <a:p>
            <a:r>
              <a:rPr lang="es-ES" sz="3200" dirty="0" smtClean="0"/>
              <a:t>Objetivos</a:t>
            </a:r>
          </a:p>
          <a:p>
            <a:pPr lvl="1"/>
            <a:r>
              <a:rPr lang="es-ES" sz="2800" dirty="0" smtClean="0"/>
              <a:t>Permitir que los desarrolladores expliquen cómo han entendido lo que el cliente pretende del sistema</a:t>
            </a:r>
          </a:p>
          <a:p>
            <a:pPr lvl="1"/>
            <a:r>
              <a:rPr lang="es-ES" sz="2800" dirty="0" smtClean="0"/>
              <a:t>Indicar a los diseñadores qué funcionalidad y características va a tener el sistema resultante</a:t>
            </a:r>
          </a:p>
          <a:p>
            <a:pPr lvl="1"/>
            <a:r>
              <a:rPr lang="es-ES" sz="2800" dirty="0" smtClean="0"/>
              <a:t>Indicar al equipo de pruebas qué demostraciones llevar a cabo para convencer al cliente de que el sistema que se le entrega es lo que había pedido.</a:t>
            </a:r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45</a:t>
            </a:fld>
            <a:endParaRPr lang="es-ES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956148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" smtClean="0"/>
              <a:t>Especificación de requerimientos</a:t>
            </a:r>
            <a:endParaRPr lang="es-ES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7" name="6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46</a:t>
            </a:fld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4294967295"/>
          </p:nvPr>
        </p:nvSpPr>
        <p:spPr>
          <a:xfrm>
            <a:off x="767408" y="1988840"/>
            <a:ext cx="5384800" cy="4525962"/>
          </a:xfrm>
        </p:spPr>
        <p:txBody>
          <a:bodyPr>
            <a:normAutofit/>
          </a:bodyPr>
          <a:lstStyle/>
          <a:p>
            <a:r>
              <a:rPr lang="es-ES" sz="2800" dirty="0" smtClean="0"/>
              <a:t>Correcta</a:t>
            </a:r>
          </a:p>
          <a:p>
            <a:r>
              <a:rPr lang="es-ES" sz="2800" dirty="0" smtClean="0"/>
              <a:t>No ambigua</a:t>
            </a:r>
          </a:p>
          <a:p>
            <a:r>
              <a:rPr lang="es-ES" sz="2800" dirty="0" smtClean="0"/>
              <a:t>Completa</a:t>
            </a:r>
          </a:p>
          <a:p>
            <a:r>
              <a:rPr lang="es-ES" sz="2800" dirty="0" smtClean="0"/>
              <a:t>Verificable</a:t>
            </a:r>
          </a:p>
          <a:p>
            <a:r>
              <a:rPr lang="es-ES" sz="2800" dirty="0" smtClean="0"/>
              <a:t>Consistente</a:t>
            </a:r>
          </a:p>
          <a:p>
            <a:r>
              <a:rPr lang="es-ES" sz="2800" dirty="0" smtClean="0"/>
              <a:t>Comprensible por los consumidores</a:t>
            </a:r>
          </a:p>
          <a:p>
            <a:r>
              <a:rPr lang="es-ES" sz="2800" dirty="0" smtClean="0"/>
              <a:t>Modificable</a:t>
            </a:r>
          </a:p>
          <a:p>
            <a:endParaRPr lang="es-ES" sz="2800" dirty="0"/>
          </a:p>
        </p:txBody>
      </p:sp>
      <p:sp>
        <p:nvSpPr>
          <p:cNvPr id="4" name="3 Marcador de contenido"/>
          <p:cNvSpPr>
            <a:spLocks noGrp="1"/>
          </p:cNvSpPr>
          <p:nvPr>
            <p:ph sz="half" idx="4294967295"/>
          </p:nvPr>
        </p:nvSpPr>
        <p:spPr>
          <a:xfrm>
            <a:off x="6023992" y="1988840"/>
            <a:ext cx="5384800" cy="4525962"/>
          </a:xfrm>
        </p:spPr>
        <p:txBody>
          <a:bodyPr>
            <a:normAutofit/>
          </a:bodyPr>
          <a:lstStyle/>
          <a:p>
            <a:r>
              <a:rPr lang="es-ES" sz="2800" dirty="0" smtClean="0"/>
              <a:t>Rastreable</a:t>
            </a:r>
          </a:p>
          <a:p>
            <a:r>
              <a:rPr lang="es-ES" sz="2800" dirty="0" smtClean="0"/>
              <a:t>Independiente del diseño</a:t>
            </a:r>
          </a:p>
          <a:p>
            <a:r>
              <a:rPr lang="es-ES" sz="2800" dirty="0" smtClean="0"/>
              <a:t>Anotada</a:t>
            </a:r>
          </a:p>
          <a:p>
            <a:r>
              <a:rPr lang="es-ES" sz="2800" dirty="0" smtClean="0"/>
              <a:t>Concisa</a:t>
            </a:r>
          </a:p>
          <a:p>
            <a:r>
              <a:rPr lang="es-ES" sz="2800" dirty="0" smtClean="0"/>
              <a:t>Organizada</a:t>
            </a:r>
          </a:p>
          <a:p>
            <a:r>
              <a:rPr lang="es-ES" sz="2800" dirty="0" smtClean="0"/>
              <a:t>Utilizable en operación y mantenimiento</a:t>
            </a:r>
          </a:p>
          <a:p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69440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" smtClean="0"/>
              <a:t>Especificación de requerimientos</a:t>
            </a:r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sz="quarter" idx="1"/>
          </p:nvPr>
        </p:nvSpPr>
        <p:spPr>
          <a:xfrm>
            <a:off x="479376" y="2060848"/>
            <a:ext cx="10945216" cy="3888432"/>
          </a:xfrm>
        </p:spPr>
        <p:txBody>
          <a:bodyPr>
            <a:normAutofit/>
          </a:bodyPr>
          <a:lstStyle/>
          <a:p>
            <a:r>
              <a:rPr lang="es-ES" sz="2800" dirty="0" smtClean="0"/>
              <a:t>Documento de definición de requerimientos</a:t>
            </a:r>
          </a:p>
          <a:p>
            <a:pPr lvl="1"/>
            <a:r>
              <a:rPr lang="es-ES" sz="2400" dirty="0" smtClean="0"/>
              <a:t>Listado completo de todas las cosas que el cliente espera que haga el sistema propuesto</a:t>
            </a:r>
          </a:p>
          <a:p>
            <a:r>
              <a:rPr lang="es-ES" sz="2800" dirty="0" smtClean="0"/>
              <a:t>Documento de especificación de requerimientos</a:t>
            </a:r>
          </a:p>
          <a:p>
            <a:pPr lvl="1"/>
            <a:r>
              <a:rPr lang="es-ES" sz="2400" dirty="0" smtClean="0"/>
              <a:t>Definición en términos técnicos</a:t>
            </a:r>
          </a:p>
          <a:p>
            <a:r>
              <a:rPr lang="es-ES" sz="2800" dirty="0" smtClean="0"/>
              <a:t>Documento de especificación de requerimientos de Software IEEE </a:t>
            </a:r>
            <a:r>
              <a:rPr lang="es-ES" sz="2800" dirty="0" err="1" smtClean="0"/>
              <a:t>Std</a:t>
            </a:r>
            <a:r>
              <a:rPr lang="es-ES" sz="2800" dirty="0" smtClean="0"/>
              <a:t>. 830-1998 (SRS)</a:t>
            </a:r>
          </a:p>
          <a:p>
            <a:pPr lvl="1"/>
            <a:r>
              <a:rPr lang="es-ES" sz="2400" dirty="0" smtClean="0"/>
              <a:t>Objetivo:</a:t>
            </a:r>
          </a:p>
          <a:p>
            <a:pPr lvl="2"/>
            <a:r>
              <a:rPr lang="es-ES" sz="1800" dirty="0" smtClean="0"/>
              <a:t>Brindar una colección de buenas prácticas para escribir especificaciones de requerimientos de software (SRS).  </a:t>
            </a:r>
          </a:p>
          <a:p>
            <a:pPr lvl="2"/>
            <a:r>
              <a:rPr lang="es-ES" sz="1800" dirty="0" smtClean="0"/>
              <a:t>Se describen los contenidos y las cualidades de una buena especificación de requerimientos</a:t>
            </a:r>
            <a:r>
              <a:rPr lang="es-ES" sz="1600" dirty="0" smtClean="0"/>
              <a:t>.</a:t>
            </a:r>
          </a:p>
          <a:p>
            <a:endParaRPr lang="es-ES" sz="2400" dirty="0" smtClean="0"/>
          </a:p>
          <a:p>
            <a:endParaRPr lang="es-ES" sz="2400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47</a:t>
            </a:fld>
            <a:endParaRPr lang="es-ES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185831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" smtClean="0"/>
              <a:t>Especificación de requerimientos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sz="quarter" idx="1"/>
          </p:nvPr>
        </p:nvSpPr>
        <p:spPr>
          <a:xfrm>
            <a:off x="623392" y="2060848"/>
            <a:ext cx="10972800" cy="4096112"/>
          </a:xfrm>
        </p:spPr>
        <p:txBody>
          <a:bodyPr>
            <a:normAutofit/>
          </a:bodyPr>
          <a:lstStyle/>
          <a:p>
            <a:r>
              <a:rPr lang="es-ES" sz="2800" dirty="0" smtClean="0"/>
              <a:t>Aspectos básicos de una especificación de requerimientos </a:t>
            </a:r>
          </a:p>
          <a:p>
            <a:pPr lvl="1"/>
            <a:r>
              <a:rPr lang="es-ES" sz="2400" dirty="0" smtClean="0"/>
              <a:t>Funcionalidad</a:t>
            </a:r>
          </a:p>
          <a:p>
            <a:pPr lvl="2"/>
            <a:r>
              <a:rPr lang="es-ES" sz="1800" dirty="0" smtClean="0"/>
              <a:t>¿Qué debe hacer el software?</a:t>
            </a:r>
          </a:p>
          <a:p>
            <a:pPr lvl="1"/>
            <a:r>
              <a:rPr lang="es-ES" sz="2400" dirty="0" smtClean="0"/>
              <a:t>Interfaces Externas</a:t>
            </a:r>
          </a:p>
          <a:p>
            <a:pPr lvl="2"/>
            <a:r>
              <a:rPr lang="es-ES" sz="1800" dirty="0" smtClean="0"/>
              <a:t>¿Cómo interactuará el software con el medio externo (gente, hardware, otro software)?</a:t>
            </a:r>
          </a:p>
          <a:p>
            <a:pPr lvl="1"/>
            <a:r>
              <a:rPr lang="es-ES" sz="2400" dirty="0" smtClean="0"/>
              <a:t>Rendimiento</a:t>
            </a:r>
          </a:p>
          <a:p>
            <a:pPr lvl="2"/>
            <a:r>
              <a:rPr lang="es-ES" sz="1800" dirty="0" smtClean="0"/>
              <a:t>Velocidad, disponibilidad, tiempo de respuesta, etc.</a:t>
            </a:r>
          </a:p>
          <a:p>
            <a:pPr lvl="1"/>
            <a:r>
              <a:rPr lang="es-ES" sz="2400" dirty="0" smtClean="0"/>
              <a:t>Atributos</a:t>
            </a:r>
          </a:p>
          <a:p>
            <a:pPr lvl="2"/>
            <a:r>
              <a:rPr lang="es-ES" sz="1800" dirty="0" smtClean="0"/>
              <a:t>Portabilidad, seguridad, mantenibilidad, eficiencia</a:t>
            </a:r>
          </a:p>
          <a:p>
            <a:pPr lvl="1"/>
            <a:r>
              <a:rPr lang="es-ES" sz="2400" dirty="0" smtClean="0"/>
              <a:t>Restricciones de Diseño</a:t>
            </a:r>
          </a:p>
          <a:p>
            <a:pPr lvl="2"/>
            <a:r>
              <a:rPr lang="es-ES" sz="1800" dirty="0" smtClean="0"/>
              <a:t>Estándares requeridos, lenguaje, límite de recursos, etc.</a:t>
            </a:r>
          </a:p>
          <a:p>
            <a:endParaRPr lang="es-ES" sz="2400" dirty="0"/>
          </a:p>
        </p:txBody>
      </p:sp>
      <p:sp>
        <p:nvSpPr>
          <p:cNvPr id="7" name="6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48</a:t>
            </a:fld>
            <a:endParaRPr lang="es-ES" dirty="0"/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382784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s-ES" sz="4400" dirty="0" smtClean="0"/>
              <a:t>Validación de requerimientos</a:t>
            </a:r>
            <a:endParaRPr lang="es-ES" sz="4400" dirty="0"/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A8592-A6F7-42BC-86CF-9E17C70547D3}" type="slidenum">
              <a:rPr lang="es-ES" smtClean="0"/>
              <a:pPr/>
              <a:t>49</a:t>
            </a:fld>
            <a:endParaRPr lang="es-ES"/>
          </a:p>
        </p:txBody>
      </p:sp>
      <p:pic>
        <p:nvPicPr>
          <p:cNvPr id="4" name="Picture 8" descr="Papel reciclado"/>
          <p:cNvPicPr>
            <a:picLocks noChangeAspect="1" noChangeArrowheads="1"/>
          </p:cNvPicPr>
          <p:nvPr/>
        </p:nvPicPr>
        <p:blipFill rotWithShape="1">
          <a:blip r:embed="rId2" cstate="print"/>
          <a:srcRect l="6010" t="5570" r="5573" b="6704"/>
          <a:stretch/>
        </p:blipFill>
        <p:spPr bwMode="auto">
          <a:xfrm>
            <a:off x="7248129" y="332656"/>
            <a:ext cx="3330167" cy="203689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 algn="ctr">
            <a:noFill/>
            <a:miter lim="800000"/>
            <a:headEnd/>
            <a:tailEnd/>
          </a:ln>
          <a:effectLst/>
        </p:spPr>
      </p:pic>
      <p:sp>
        <p:nvSpPr>
          <p:cNvPr id="5" name="Elipse 4"/>
          <p:cNvSpPr/>
          <p:nvPr/>
        </p:nvSpPr>
        <p:spPr>
          <a:xfrm>
            <a:off x="9613900" y="758952"/>
            <a:ext cx="964396" cy="739648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0030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¿Qué conocimientos debe tener un IS?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quarter" idx="1"/>
          </p:nvPr>
        </p:nvSpPr>
        <p:spPr>
          <a:xfrm>
            <a:off x="623392" y="1988840"/>
            <a:ext cx="10153128" cy="3600400"/>
          </a:xfrm>
        </p:spPr>
        <p:txBody>
          <a:bodyPr>
            <a:normAutofit/>
          </a:bodyPr>
          <a:lstStyle/>
          <a:p>
            <a:r>
              <a:rPr lang="es-ES" sz="2800" dirty="0" smtClean="0"/>
              <a:t>El Ingeniero debe conocer las tecnologías y productos: sistemas operativos, lenguajes, herramientas CASE, bases de datos, sistemas generadores de interfaces, bibliotecas de código.</a:t>
            </a:r>
          </a:p>
          <a:p>
            <a:r>
              <a:rPr lang="es-ES" sz="2800" dirty="0" smtClean="0"/>
              <a:t>El Ingeniero debe conocer técnicas de administración de proyectos: planificación, análisis de riesgos, control de calidad, seguimiento de proyectos, control de subcontratistas, etc.</a:t>
            </a:r>
          </a:p>
          <a:p>
            <a:endParaRPr lang="es-ES" sz="2800" dirty="0" smtClean="0"/>
          </a:p>
          <a:p>
            <a:pPr lvl="1"/>
            <a:r>
              <a:rPr lang="es-ES" sz="2400" dirty="0" smtClean="0"/>
              <a:t>En los últimos años se observa una especialización de los ingenieros de software por dominio de aplicación o por actividad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309AEDA-1D6C-44D3-8BB0-A178BBA71291}" type="slidenum">
              <a:rPr lang="es-ES" smtClean="0"/>
              <a:pPr/>
              <a:t>5</a:t>
            </a:fld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4294967295"/>
          </p:nvPr>
        </p:nvSpPr>
        <p:spPr>
          <a:xfrm>
            <a:off x="9753600" y="1584325"/>
            <a:ext cx="2438400" cy="488950"/>
          </a:xfrm>
        </p:spPr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636309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7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" smtClean="0"/>
              <a:t>Validación de requerimientos</a:t>
            </a:r>
            <a:endParaRPr lang="es-ES" dirty="0"/>
          </a:p>
        </p:txBody>
      </p:sp>
      <p:sp>
        <p:nvSpPr>
          <p:cNvPr id="9" name="8 Marcador de texto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11" name="10 Marcador de texto"/>
          <p:cNvSpPr>
            <a:spLocks noGrp="1"/>
          </p:cNvSpPr>
          <p:nvPr>
            <p:ph type="body" sz="quarter" idx="14"/>
          </p:nvPr>
        </p:nvSpPr>
        <p:spPr>
          <a:xfrm>
            <a:off x="767408" y="1988840"/>
            <a:ext cx="10513168" cy="3096344"/>
          </a:xfrm>
        </p:spPr>
        <p:txBody>
          <a:bodyPr/>
          <a:lstStyle/>
          <a:p>
            <a:r>
              <a:rPr lang="es-ES" sz="3200" dirty="0">
                <a:solidFill>
                  <a:schemeClr val="tx1"/>
                </a:solidFill>
              </a:rPr>
              <a:t>Es el proceso de certificar la corrección del modelo de requerimientos contra las intenciones del usuario.</a:t>
            </a:r>
          </a:p>
          <a:p>
            <a:r>
              <a:rPr lang="es-ES" sz="3200" dirty="0">
                <a:solidFill>
                  <a:schemeClr val="tx1"/>
                </a:solidFill>
              </a:rPr>
              <a:t>Trata de mostrar que los requerimientos definidos son los que estipula el sistema. Se describe el ambiente en el que debe operar el sistema.</a:t>
            </a:r>
          </a:p>
          <a:p>
            <a:r>
              <a:rPr lang="es-ES" sz="3200" dirty="0">
                <a:solidFill>
                  <a:schemeClr val="tx1"/>
                </a:solidFill>
              </a:rPr>
              <a:t>Es importante, porque los errores en los requerimientos pueden conducir a grandes costos si se descubren más tarde</a:t>
            </a:r>
          </a:p>
        </p:txBody>
      </p:sp>
      <p:sp>
        <p:nvSpPr>
          <p:cNvPr id="2" name="Marcador de pie de página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50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72992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" smtClean="0"/>
              <a:t>Validación de requerimientos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Definición de la IEEE</a:t>
            </a:r>
            <a:endParaRPr lang="es-ES" dirty="0" smtClean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767408" y="1988840"/>
            <a:ext cx="10441160" cy="3816424"/>
          </a:xfrm>
        </p:spPr>
        <p:txBody>
          <a:bodyPr>
            <a:normAutofit lnSpcReduction="10000"/>
          </a:bodyPr>
          <a:lstStyle/>
          <a:p>
            <a:pPr lvl="1"/>
            <a:r>
              <a:rPr lang="es-ES" sz="2800" dirty="0"/>
              <a:t>Validación</a:t>
            </a:r>
          </a:p>
          <a:p>
            <a:pPr lvl="2"/>
            <a:r>
              <a:rPr lang="es-ES" sz="2800" dirty="0"/>
              <a:t>Al final del desarrollo evaluar el software para asegurar que el software cumple los requerimientos</a:t>
            </a:r>
          </a:p>
          <a:p>
            <a:pPr lvl="1"/>
            <a:r>
              <a:rPr lang="es-ES" sz="2800" dirty="0"/>
              <a:t>Verificación</a:t>
            </a:r>
          </a:p>
          <a:p>
            <a:pPr lvl="2"/>
            <a:r>
              <a:rPr lang="es-ES" sz="2800" dirty="0"/>
              <a:t>Determinar si un producto de software de una fase cumple los requerimientos de la fase anterior</a:t>
            </a:r>
          </a:p>
          <a:p>
            <a:r>
              <a:rPr lang="es-ES" sz="2800" dirty="0"/>
              <a:t>Sobre estas definiciones:</a:t>
            </a:r>
          </a:p>
          <a:p>
            <a:pPr lvl="1"/>
            <a:r>
              <a:rPr lang="es-ES" sz="2800" dirty="0"/>
              <a:t>la validación sólo se puede hacer con la activa participación del usuario</a:t>
            </a:r>
          </a:p>
          <a:p>
            <a:pPr lvl="1"/>
            <a:r>
              <a:rPr lang="es-ES" sz="2800" dirty="0"/>
              <a:t>V</a:t>
            </a:r>
            <a:r>
              <a:rPr lang="es-ES" sz="2800" dirty="0" smtClean="0"/>
              <a:t>alidación</a:t>
            </a:r>
            <a:r>
              <a:rPr lang="es-ES" sz="2800" dirty="0"/>
              <a:t>: hacer el software correcto</a:t>
            </a:r>
          </a:p>
          <a:p>
            <a:pPr lvl="1"/>
            <a:r>
              <a:rPr lang="es-ES" sz="2800" dirty="0"/>
              <a:t>V</a:t>
            </a:r>
            <a:r>
              <a:rPr lang="es-ES" sz="2800" dirty="0" smtClean="0"/>
              <a:t>erificación</a:t>
            </a:r>
            <a:r>
              <a:rPr lang="es-ES" sz="2800" dirty="0"/>
              <a:t>: hacer el software correctamente</a:t>
            </a:r>
          </a:p>
          <a:p>
            <a:endParaRPr lang="es-ES" sz="2400" dirty="0"/>
          </a:p>
          <a:p>
            <a:endParaRPr lang="es-ES" sz="240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51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51728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" smtClean="0"/>
              <a:t>Validación de requerimientos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endParaRPr lang="es-ES" dirty="0" smtClean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695400" y="1844824"/>
            <a:ext cx="10006148" cy="4023360"/>
          </a:xfrm>
        </p:spPr>
        <p:txBody>
          <a:bodyPr>
            <a:noAutofit/>
          </a:bodyPr>
          <a:lstStyle/>
          <a:p>
            <a:pPr marL="114300" indent="0"/>
            <a:r>
              <a:rPr lang="es-ES" sz="2000" b="1" i="1" dirty="0">
                <a:solidFill>
                  <a:schemeClr val="tx1"/>
                </a:solidFill>
              </a:rPr>
              <a:t>¿Es suficiente validar después del desarrollo del software?</a:t>
            </a:r>
          </a:p>
          <a:p>
            <a:pPr lvl="1"/>
            <a:r>
              <a:rPr lang="es-ES" sz="2200" dirty="0" smtClean="0">
                <a:solidFill>
                  <a:schemeClr val="tx1"/>
                </a:solidFill>
              </a:rPr>
              <a:t>La </a:t>
            </a:r>
            <a:r>
              <a:rPr lang="es-ES" sz="2200" dirty="0">
                <a:solidFill>
                  <a:schemeClr val="tx1"/>
                </a:solidFill>
              </a:rPr>
              <a:t>evidencia estadística dice que NO</a:t>
            </a:r>
          </a:p>
          <a:p>
            <a:pPr lvl="1"/>
            <a:r>
              <a:rPr lang="es-ES" sz="2200" dirty="0">
                <a:solidFill>
                  <a:schemeClr val="tx1"/>
                </a:solidFill>
              </a:rPr>
              <a:t>Cuanto más tarde se detecta, más cuesta corregir (</a:t>
            </a:r>
            <a:r>
              <a:rPr lang="es-ES" sz="2200" dirty="0" err="1">
                <a:solidFill>
                  <a:schemeClr val="tx1"/>
                </a:solidFill>
              </a:rPr>
              <a:t>Boehm</a:t>
            </a:r>
            <a:r>
              <a:rPr lang="es-ES" sz="2200" dirty="0">
                <a:solidFill>
                  <a:schemeClr val="tx1"/>
                </a:solidFill>
              </a:rPr>
              <a:t>)</a:t>
            </a:r>
          </a:p>
          <a:p>
            <a:pPr lvl="1"/>
            <a:r>
              <a:rPr lang="es-ES" sz="2200" dirty="0">
                <a:solidFill>
                  <a:schemeClr val="tx1"/>
                </a:solidFill>
              </a:rPr>
              <a:t>Bola de nieve de defectos</a:t>
            </a:r>
          </a:p>
          <a:p>
            <a:pPr lvl="1"/>
            <a:r>
              <a:rPr lang="es-ES" sz="2200" dirty="0">
                <a:solidFill>
                  <a:schemeClr val="tx1"/>
                </a:solidFill>
              </a:rPr>
              <a:t>Validar en la fase de especificación de requerimientos puede ayudar a evitar costosas correcciones después del desarrollo</a:t>
            </a:r>
          </a:p>
          <a:p>
            <a:r>
              <a:rPr lang="es-ES" sz="2000" b="1" i="1" dirty="0">
                <a:solidFill>
                  <a:schemeClr val="tx1"/>
                </a:solidFill>
              </a:rPr>
              <a:t>¿Contra qué se verifican los requerimientos</a:t>
            </a:r>
            <a:r>
              <a:rPr lang="es-ES" sz="2000" b="1" i="1" dirty="0" smtClean="0">
                <a:solidFill>
                  <a:schemeClr val="tx1"/>
                </a:solidFill>
              </a:rPr>
              <a:t>?</a:t>
            </a:r>
          </a:p>
          <a:p>
            <a:pPr lvl="1"/>
            <a:r>
              <a:rPr lang="es-ES" sz="2200" dirty="0" smtClean="0">
                <a:solidFill>
                  <a:schemeClr val="tx1"/>
                </a:solidFill>
              </a:rPr>
              <a:t>No </a:t>
            </a:r>
            <a:r>
              <a:rPr lang="es-ES" sz="2200" dirty="0">
                <a:solidFill>
                  <a:schemeClr val="tx1"/>
                </a:solidFill>
              </a:rPr>
              <a:t>existen “los requerimientos de los requerimientos”</a:t>
            </a:r>
          </a:p>
          <a:p>
            <a:pPr lvl="1"/>
            <a:r>
              <a:rPr lang="es-ES" sz="2200" dirty="0">
                <a:solidFill>
                  <a:schemeClr val="tx1"/>
                </a:solidFill>
              </a:rPr>
              <a:t>No puede probarse formalmente que un Modelo de Requerimientos es correcto. Puede alcanzarse una convicción de que la solución especificada en el modelo de requerimientos es el correcto para el usuario.</a:t>
            </a:r>
          </a:p>
          <a:p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52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61686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" smtClean="0"/>
              <a:t>Validación de requerimientos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767408" y="1988840"/>
            <a:ext cx="8856984" cy="3384376"/>
          </a:xfrm>
        </p:spPr>
        <p:txBody>
          <a:bodyPr/>
          <a:lstStyle/>
          <a:p>
            <a:r>
              <a:rPr lang="es-ES" sz="2800" i="1" dirty="0">
                <a:solidFill>
                  <a:schemeClr val="tx1"/>
                </a:solidFill>
              </a:rPr>
              <a:t>Comprenden</a:t>
            </a:r>
          </a:p>
          <a:p>
            <a:pPr lvl="1"/>
            <a:r>
              <a:rPr lang="es-ES" sz="2200" dirty="0">
                <a:solidFill>
                  <a:schemeClr val="tx1"/>
                </a:solidFill>
              </a:rPr>
              <a:t>Verificaciones de validez (para todos los usuarios)</a:t>
            </a:r>
          </a:p>
          <a:p>
            <a:pPr lvl="1"/>
            <a:r>
              <a:rPr lang="es-ES" sz="2200" dirty="0">
                <a:solidFill>
                  <a:schemeClr val="tx1"/>
                </a:solidFill>
              </a:rPr>
              <a:t>Verificaciones de consistencia (sin contradicciones)</a:t>
            </a:r>
          </a:p>
          <a:p>
            <a:pPr lvl="1"/>
            <a:r>
              <a:rPr lang="es-ES" sz="2200" dirty="0">
                <a:solidFill>
                  <a:schemeClr val="tx1"/>
                </a:solidFill>
              </a:rPr>
              <a:t>Verificaciones de completitud (todos los requerimientos)</a:t>
            </a:r>
          </a:p>
          <a:p>
            <a:pPr lvl="1"/>
            <a:r>
              <a:rPr lang="es-ES" sz="2200" dirty="0">
                <a:solidFill>
                  <a:schemeClr val="tx1"/>
                </a:solidFill>
              </a:rPr>
              <a:t>Verificaciones de realismo (se pueden implementar)</a:t>
            </a:r>
          </a:p>
          <a:p>
            <a:pPr lvl="1"/>
            <a:r>
              <a:rPr lang="es-ES" sz="2200" dirty="0">
                <a:solidFill>
                  <a:schemeClr val="tx1"/>
                </a:solidFill>
              </a:rPr>
              <a:t>Verificabilidad (se puede diseñar conjunto de pruebas)</a:t>
            </a:r>
          </a:p>
          <a:p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53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4233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Ingeniería de Requerimientos</a:t>
            </a:r>
            <a:br>
              <a:rPr lang="es-ES" smtClean="0"/>
            </a:br>
            <a:r>
              <a:rPr lang="es-ES" smtClean="0"/>
              <a:t>Validación de requerimientos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sz="quarter" idx="14"/>
          </p:nvPr>
        </p:nvSpPr>
        <p:spPr>
          <a:xfrm>
            <a:off x="767408" y="1988840"/>
            <a:ext cx="9649072" cy="3384376"/>
          </a:xfrm>
        </p:spPr>
        <p:txBody>
          <a:bodyPr>
            <a:noAutofit/>
          </a:bodyPr>
          <a:lstStyle/>
          <a:p>
            <a:r>
              <a:rPr lang="es-ES" sz="2000" dirty="0">
                <a:solidFill>
                  <a:schemeClr val="tx1"/>
                </a:solidFill>
              </a:rPr>
              <a:t>Técnicas de validación </a:t>
            </a:r>
          </a:p>
          <a:p>
            <a:pPr lvl="1">
              <a:buNone/>
            </a:pPr>
            <a:r>
              <a:rPr lang="es-ES" sz="2000" dirty="0">
                <a:solidFill>
                  <a:schemeClr val="tx1"/>
                </a:solidFill>
              </a:rPr>
              <a:t>Pueden ser manuales o automatizadas</a:t>
            </a:r>
          </a:p>
          <a:p>
            <a:pPr lvl="1"/>
            <a:r>
              <a:rPr lang="es-ES" sz="2000" dirty="0">
                <a:solidFill>
                  <a:schemeClr val="tx1"/>
                </a:solidFill>
              </a:rPr>
              <a:t>Revisiones de requerimientos (formales o informales</a:t>
            </a:r>
            <a:r>
              <a:rPr lang="es-ES" sz="2000" dirty="0" smtClean="0">
                <a:solidFill>
                  <a:schemeClr val="tx1"/>
                </a:solidFill>
              </a:rPr>
              <a:t>)</a:t>
            </a:r>
          </a:p>
          <a:p>
            <a:pPr lvl="2"/>
            <a:r>
              <a:rPr lang="es-ES" sz="2000" dirty="0" smtClean="0">
                <a:solidFill>
                  <a:schemeClr val="tx1"/>
                </a:solidFill>
              </a:rPr>
              <a:t>Informales </a:t>
            </a:r>
          </a:p>
          <a:p>
            <a:pPr lvl="2"/>
            <a:r>
              <a:rPr lang="es-ES" sz="2000" dirty="0" smtClean="0">
                <a:solidFill>
                  <a:schemeClr val="tx1"/>
                </a:solidFill>
              </a:rPr>
              <a:t>Los desarrolladores deben tratar los requerimientos con tantos </a:t>
            </a:r>
            <a:r>
              <a:rPr lang="es-ES" sz="2000" dirty="0" err="1" smtClean="0">
                <a:solidFill>
                  <a:schemeClr val="tx1"/>
                </a:solidFill>
              </a:rPr>
              <a:t>stakeholders</a:t>
            </a:r>
            <a:r>
              <a:rPr lang="es-ES" sz="2000" dirty="0" smtClean="0">
                <a:solidFill>
                  <a:schemeClr val="tx1"/>
                </a:solidFill>
              </a:rPr>
              <a:t> como sea posible. </a:t>
            </a:r>
          </a:p>
          <a:p>
            <a:pPr lvl="2"/>
            <a:r>
              <a:rPr lang="es-ES" sz="2000" dirty="0" smtClean="0">
                <a:solidFill>
                  <a:schemeClr val="tx1"/>
                </a:solidFill>
              </a:rPr>
              <a:t>Formal</a:t>
            </a:r>
          </a:p>
          <a:p>
            <a:pPr lvl="2"/>
            <a:r>
              <a:rPr lang="es-ES" sz="2000" dirty="0" smtClean="0">
                <a:solidFill>
                  <a:schemeClr val="tx1"/>
                </a:solidFill>
              </a:rPr>
              <a:t>El equipo de desarrollo debe conducir al cliente, explicándole las implicaciones de cada requerimiento</a:t>
            </a:r>
          </a:p>
          <a:p>
            <a:pPr lvl="1"/>
            <a:r>
              <a:rPr lang="es-ES" sz="2000" dirty="0" smtClean="0">
                <a:solidFill>
                  <a:schemeClr val="tx1"/>
                </a:solidFill>
              </a:rPr>
              <a:t>Antes de una revisión formal, es conveniente realizar una revisión informal.</a:t>
            </a:r>
          </a:p>
          <a:p>
            <a:pPr lvl="1"/>
            <a:endParaRPr lang="es-ES" sz="2000" dirty="0">
              <a:solidFill>
                <a:schemeClr val="tx1"/>
              </a:solidFill>
            </a:endParaRPr>
          </a:p>
          <a:p>
            <a:pPr lvl="1"/>
            <a:r>
              <a:rPr lang="es-ES" sz="2000" dirty="0">
                <a:solidFill>
                  <a:schemeClr val="tx1"/>
                </a:solidFill>
              </a:rPr>
              <a:t>Construcción de prototipos</a:t>
            </a:r>
          </a:p>
          <a:p>
            <a:pPr lvl="1"/>
            <a:r>
              <a:rPr lang="es-ES" sz="2000" dirty="0">
                <a:solidFill>
                  <a:schemeClr val="tx1"/>
                </a:solidFill>
              </a:rPr>
              <a:t>Generación de casos de prueba</a:t>
            </a:r>
          </a:p>
          <a:p>
            <a:endParaRPr lang="es-ES" sz="2000" dirty="0">
              <a:solidFill>
                <a:schemeClr val="tx1"/>
              </a:solidFill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54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6324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s-ES_tradnl" sz="3600" dirty="0" smtClean="0"/>
              <a:t>Técnicas de Especificación de Requerimientos</a:t>
            </a:r>
            <a:endParaRPr lang="es-AR" sz="360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A8592-A6F7-42BC-86CF-9E17C70547D3}" type="slidenum">
              <a:rPr lang="es-ES" smtClean="0"/>
              <a:pPr/>
              <a:t>55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892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</a:t>
            </a:r>
            <a:endParaRPr lang="es-ES" dirty="0"/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56</a:t>
            </a:fld>
            <a:endParaRPr lang="es-ES" dirty="0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4294967295"/>
          </p:nvPr>
        </p:nvSpPr>
        <p:spPr>
          <a:xfrm>
            <a:off x="623392" y="1988840"/>
            <a:ext cx="11233248" cy="3456384"/>
          </a:xfrm>
        </p:spPr>
        <p:txBody>
          <a:bodyPr>
            <a:normAutofit/>
          </a:bodyPr>
          <a:lstStyle/>
          <a:p>
            <a:r>
              <a:rPr lang="es-ES_tradnl" sz="3200" dirty="0" smtClean="0"/>
              <a:t>Estáticas</a:t>
            </a:r>
          </a:p>
          <a:p>
            <a:pPr lvl="1"/>
            <a:r>
              <a:rPr lang="es-ES" sz="2800" dirty="0" smtClean="0"/>
              <a:t>Se describe el sistema a través de las entidades u objetos, sus atributos y sus relaciones con otros. No describe como las relaciones cambian con el tiempo. </a:t>
            </a:r>
          </a:p>
          <a:p>
            <a:pPr lvl="1"/>
            <a:r>
              <a:rPr lang="es-ES" sz="2800" dirty="0" smtClean="0"/>
              <a:t>Cuando el tiempo no es un factor mayor en la operación del sistema, es una descripción útil y adecuada.</a:t>
            </a:r>
          </a:p>
          <a:p>
            <a:pPr lvl="1"/>
            <a:r>
              <a:rPr lang="es-ES" sz="2800" dirty="0" smtClean="0"/>
              <a:t>Ejemplos: Referencia indirecta, Relaciones de recurrencia, Definición axiomática, Expresiones regulares, Abstracciones de datos, entre otras.</a:t>
            </a:r>
          </a:p>
          <a:p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23087960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9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</a:t>
            </a:r>
            <a:endParaRPr lang="es-ES" dirty="0"/>
          </a:p>
        </p:txBody>
      </p:sp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57</a:t>
            </a:fld>
            <a:endParaRPr lang="es-ES" dirty="0"/>
          </a:p>
        </p:txBody>
      </p:sp>
      <p:sp>
        <p:nvSpPr>
          <p:cNvPr id="11" name="10 Marcador de contenido"/>
          <p:cNvSpPr>
            <a:spLocks noGrp="1"/>
          </p:cNvSpPr>
          <p:nvPr>
            <p:ph sz="quarter" idx="4294967295"/>
          </p:nvPr>
        </p:nvSpPr>
        <p:spPr>
          <a:xfrm>
            <a:off x="623392" y="1916832"/>
            <a:ext cx="10632504" cy="4032448"/>
          </a:xfrm>
        </p:spPr>
        <p:txBody>
          <a:bodyPr>
            <a:normAutofit/>
          </a:bodyPr>
          <a:lstStyle/>
          <a:p>
            <a:r>
              <a:rPr lang="es-ES_tradnl" sz="3200" dirty="0" smtClean="0"/>
              <a:t>Dinámicas</a:t>
            </a:r>
          </a:p>
          <a:p>
            <a:pPr lvl="1"/>
            <a:r>
              <a:rPr lang="es-ES" sz="2800" dirty="0" smtClean="0"/>
              <a:t>Se considera un sistema en función de los cambios que ocurren a lo largo del tiempo.</a:t>
            </a:r>
          </a:p>
          <a:p>
            <a:pPr lvl="1"/>
            <a:r>
              <a:rPr lang="es-ES" sz="2800" dirty="0" smtClean="0"/>
              <a:t>Se considera que el sistema está en un estado particular hasta que un estímulo lo obliga a cambiar su estado.</a:t>
            </a:r>
          </a:p>
          <a:p>
            <a:pPr lvl="1"/>
            <a:r>
              <a:rPr lang="es-ES" sz="2800" dirty="0" smtClean="0"/>
              <a:t>Ejemplos: Tablas de decisión,  Diagramas de transición de estados, Tablas de transición de estados, Diagramas de persianas, Diagramas de transición extendidos, Redes de Petri, entre otras.</a:t>
            </a:r>
          </a:p>
          <a:p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6307247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 Estáticas</a:t>
            </a:r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58</a:t>
            </a:fld>
            <a:endParaRPr lang="es-ES" dirty="0"/>
          </a:p>
        </p:txBody>
      </p:sp>
      <p:sp>
        <p:nvSpPr>
          <p:cNvPr id="7" name="6 Marcador de texto"/>
          <p:cNvSpPr>
            <a:spLocks noGrp="1"/>
          </p:cNvSpPr>
          <p:nvPr>
            <p:ph idx="4294967295"/>
          </p:nvPr>
        </p:nvSpPr>
        <p:spPr>
          <a:xfrm>
            <a:off x="695400" y="1916832"/>
            <a:ext cx="10058400" cy="4032448"/>
          </a:xfrm>
        </p:spPr>
        <p:txBody>
          <a:bodyPr>
            <a:normAutofit lnSpcReduction="10000"/>
          </a:bodyPr>
          <a:lstStyle/>
          <a:p>
            <a:pPr lvl="1"/>
            <a:r>
              <a:rPr lang="es-ES" sz="2400" dirty="0"/>
              <a:t>Descripción del sistema con una referencia indirecta al problema y su solución.</a:t>
            </a:r>
          </a:p>
          <a:p>
            <a:pPr lvl="1"/>
            <a:r>
              <a:rPr lang="es-ES" sz="2400" dirty="0"/>
              <a:t>Se define "QUÉ” se hace, no "CÓMO”.</a:t>
            </a:r>
          </a:p>
          <a:p>
            <a:pPr lvl="1"/>
            <a:r>
              <a:rPr lang="es-ES" sz="2400" dirty="0"/>
              <a:t>Ejemplo: sistema que resuelva k ecuaciones con n incógnitas =&gt; NO se declara el método de resolución, puede NO existir la solución.</a:t>
            </a:r>
          </a:p>
          <a:p>
            <a:r>
              <a:rPr lang="es-ES" sz="2400" dirty="0"/>
              <a:t>Relaciones de recurrencia</a:t>
            </a:r>
          </a:p>
          <a:p>
            <a:pPr lvl="1"/>
            <a:r>
              <a:rPr lang="es-ES" sz="2400" dirty="0"/>
              <a:t>Descripción del sistema mediante una función que define su valor en función de términos anteriores.</a:t>
            </a:r>
          </a:p>
          <a:p>
            <a:pPr lvl="1"/>
            <a:r>
              <a:rPr lang="es-ES" sz="2400" dirty="0"/>
              <a:t>Ejemplo: Expresar la serie de Fibonacci       </a:t>
            </a:r>
          </a:p>
          <a:p>
            <a:pPr lvl="2"/>
            <a:r>
              <a:rPr lang="es-ES" sz="1800" dirty="0"/>
              <a:t>F(0) = 1         F(1) = 1        F(n+1)=F(n)+F(n-1</a:t>
            </a:r>
            <a:r>
              <a:rPr lang="es-ES" sz="1800" dirty="0" smtClean="0"/>
              <a:t>)</a:t>
            </a:r>
          </a:p>
          <a:p>
            <a:pPr lvl="2"/>
            <a:endParaRPr lang="es-ES" sz="2600" dirty="0"/>
          </a:p>
          <a:p>
            <a:r>
              <a:rPr lang="es-ES" sz="2400" dirty="0"/>
              <a:t>Referencia indirecta (ecuaciones implícitas)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0754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 Estáticas</a:t>
            </a:r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59</a:t>
            </a:fld>
            <a:endParaRPr lang="es-ES" dirty="0"/>
          </a:p>
        </p:txBody>
      </p:sp>
      <p:sp>
        <p:nvSpPr>
          <p:cNvPr id="7" name="6 Marcador de texto"/>
          <p:cNvSpPr>
            <a:spLocks noGrp="1"/>
          </p:cNvSpPr>
          <p:nvPr>
            <p:ph idx="4294967295"/>
          </p:nvPr>
        </p:nvSpPr>
        <p:spPr>
          <a:xfrm>
            <a:off x="839416" y="1988840"/>
            <a:ext cx="10058400" cy="4022725"/>
          </a:xfrm>
        </p:spPr>
        <p:txBody>
          <a:bodyPr/>
          <a:lstStyle/>
          <a:p>
            <a:r>
              <a:rPr lang="es-ES" sz="2400" dirty="0"/>
              <a:t>Definición axiomática</a:t>
            </a:r>
          </a:p>
          <a:p>
            <a:pPr lvl="1"/>
            <a:r>
              <a:rPr lang="es-ES" sz="2400" dirty="0"/>
              <a:t>Se definen las propiedades básica de un sistema a través de operadores y axiomas (debe ser un conjunto completo y consistente)</a:t>
            </a:r>
          </a:p>
          <a:p>
            <a:pPr lvl="1"/>
            <a:r>
              <a:rPr lang="es-ES" sz="2400" dirty="0"/>
              <a:t>Se generan teoremas a través del comportamiento del sistema y se demuestran</a:t>
            </a:r>
          </a:p>
          <a:p>
            <a:pPr lvl="1"/>
            <a:r>
              <a:rPr lang="es-ES" sz="2400" dirty="0"/>
              <a:t>Ejemplos: Sistemas expertos, Definición de </a:t>
            </a:r>
            <a:r>
              <a:rPr lang="es-ES" sz="2400" dirty="0" err="1"/>
              <a:t>TADs</a:t>
            </a:r>
            <a:r>
              <a:rPr lang="es-ES" sz="2400" dirty="0"/>
              <a:t>, etc.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27788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dirty="0" smtClean="0"/>
              <a:t>Responsabilidad profesional y ética</a:t>
            </a:r>
            <a:endParaRPr lang="es-ES" sz="360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DB8A13-BBB4-4BDB-951D-2F728A4AF88F}" type="slidenum">
              <a:rPr lang="es-AR" smtClean="0"/>
              <a:pPr>
                <a:defRPr/>
              </a:pPr>
              <a:t>6</a:t>
            </a:fld>
            <a:endParaRPr lang="es-AR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dirty="0" smtClean="0"/>
              <a:t>Sommerville – Capítulo 1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s-ES" sz="3200" dirty="0"/>
              <a:t>La Ingeniería de Software se desarrolla en un marco económico, social y legal.</a:t>
            </a:r>
          </a:p>
          <a:p>
            <a:pPr lvl="1"/>
            <a:r>
              <a:rPr lang="es-ES_tradnl" sz="2400" dirty="0"/>
              <a:t>Los IS deben aceptar responsabilidades más amplias que las responsabilidades técnicas</a:t>
            </a:r>
          </a:p>
          <a:p>
            <a:pPr lvl="1"/>
            <a:endParaRPr lang="es-ES_tradnl" sz="1200" dirty="0"/>
          </a:p>
          <a:p>
            <a:r>
              <a:rPr lang="es-ES_tradnl" sz="3200" dirty="0"/>
              <a:t>No debe utilizar </a:t>
            </a:r>
            <a:r>
              <a:rPr lang="es-ES_tradnl" sz="3200" dirty="0" smtClean="0"/>
              <a:t>su </a:t>
            </a:r>
            <a:r>
              <a:rPr lang="es-ES_tradnl" sz="3200" dirty="0"/>
              <a:t>capacidad y habilidades de forma deshonesta, o de forma que deshonre la profesión. </a:t>
            </a:r>
            <a:endParaRPr lang="es-ES_tradnl" sz="3200" dirty="0" smtClean="0"/>
          </a:p>
          <a:p>
            <a:pPr marL="0" indent="0">
              <a:buNone/>
            </a:pPr>
            <a:endParaRPr lang="es-ES_tradnl" sz="1400" dirty="0" smtClean="0"/>
          </a:p>
          <a:p>
            <a:r>
              <a:rPr lang="es-ES_tradnl" sz="3200" dirty="0"/>
              <a:t>Confidencialidad</a:t>
            </a:r>
          </a:p>
          <a:p>
            <a:pPr lvl="1"/>
            <a:r>
              <a:rPr lang="es-ES_tradnl" sz="2800" dirty="0"/>
              <a:t>Respetar la confidencialidad de sus empleados y </a:t>
            </a:r>
            <a:r>
              <a:rPr lang="es-ES_tradnl" sz="2800" dirty="0" smtClean="0"/>
              <a:t>clientes</a:t>
            </a:r>
            <a:endParaRPr lang="es-ES_tradnl" sz="280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s-AR" smtClean="0"/>
              <a:t>2017</a:t>
            </a:r>
            <a:endParaRPr lang="es-AR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52442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 Estáticas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60</a:t>
            </a:fld>
            <a:endParaRPr lang="es-ES" dirty="0"/>
          </a:p>
        </p:txBody>
      </p:sp>
      <p:sp>
        <p:nvSpPr>
          <p:cNvPr id="7" name="6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695400" y="1988840"/>
            <a:ext cx="8064896" cy="4176464"/>
          </a:xfrm>
        </p:spPr>
        <p:txBody>
          <a:bodyPr>
            <a:normAutofit lnSpcReduction="10000"/>
          </a:bodyPr>
          <a:lstStyle/>
          <a:p>
            <a:r>
              <a:rPr lang="es-ES" sz="2800" dirty="0"/>
              <a:t>Expresiones regulares</a:t>
            </a:r>
          </a:p>
          <a:p>
            <a:pPr lvl="1"/>
            <a:r>
              <a:rPr lang="es-ES" sz="2800" dirty="0"/>
              <a:t>Se define un alfabeto y las combinaciones permitidas. Cuando un sistema procesa un conjunto de cadenas de datos, permite definir las cadenas de datos aceptables</a:t>
            </a:r>
          </a:p>
          <a:p>
            <a:pPr lvl="2"/>
            <a:r>
              <a:rPr lang="es-ES" sz="2000" dirty="0"/>
              <a:t>Alfabeto</a:t>
            </a:r>
          </a:p>
          <a:p>
            <a:pPr lvl="3"/>
            <a:r>
              <a:rPr lang="es-ES" sz="1800" dirty="0"/>
              <a:t>ÁTOMOS:   (símbolos básicos)      </a:t>
            </a:r>
            <a:r>
              <a:rPr lang="es-ES" sz="1800" dirty="0" err="1"/>
              <a:t>a,b,c</a:t>
            </a:r>
            <a:r>
              <a:rPr lang="es-ES" sz="1800" dirty="0"/>
              <a:t>.</a:t>
            </a:r>
          </a:p>
          <a:p>
            <a:pPr lvl="3"/>
            <a:r>
              <a:rPr lang="es-ES" sz="1800" dirty="0"/>
              <a:t>ALTERNACIÓN:  (</a:t>
            </a:r>
            <a:r>
              <a:rPr lang="es-ES" sz="1800" dirty="0" err="1"/>
              <a:t>a|b</a:t>
            </a:r>
            <a:r>
              <a:rPr lang="es-ES" sz="1800" dirty="0"/>
              <a:t>) = {</a:t>
            </a:r>
            <a:r>
              <a:rPr lang="es-ES" sz="1800" dirty="0" err="1"/>
              <a:t>a,b</a:t>
            </a:r>
            <a:r>
              <a:rPr lang="es-ES" sz="1800" dirty="0"/>
              <a:t>}</a:t>
            </a:r>
          </a:p>
          <a:p>
            <a:pPr lvl="3"/>
            <a:r>
              <a:rPr lang="es-ES" sz="1800" dirty="0"/>
              <a:t>COMPOSICIÓN:  (ab)  = {ab}</a:t>
            </a:r>
          </a:p>
          <a:p>
            <a:pPr lvl="3"/>
            <a:r>
              <a:rPr lang="es-ES" sz="1800" dirty="0"/>
              <a:t>ITERACIÓN:  (a)*={</a:t>
            </a:r>
            <a:r>
              <a:rPr lang="es-ES" sz="1800" dirty="0" err="1"/>
              <a:t>e,a,aa</a:t>
            </a:r>
            <a:r>
              <a:rPr lang="es-ES" sz="1800" dirty="0"/>
              <a:t>..}    (a)+= {</a:t>
            </a:r>
            <a:r>
              <a:rPr lang="es-ES" sz="1800" dirty="0" err="1"/>
              <a:t>a,aa</a:t>
            </a:r>
            <a:r>
              <a:rPr lang="es-ES" sz="1800" dirty="0"/>
              <a:t>,...}</a:t>
            </a:r>
          </a:p>
          <a:p>
            <a:pPr lvl="2"/>
            <a:r>
              <a:rPr lang="es-ES" sz="2000" dirty="0"/>
              <a:t>Se definen las combinaciones válidas</a:t>
            </a:r>
          </a:p>
          <a:p>
            <a:pPr lvl="3"/>
            <a:r>
              <a:rPr lang="es-ES" sz="1800" dirty="0"/>
              <a:t> (a(</a:t>
            </a:r>
            <a:r>
              <a:rPr lang="es-ES" sz="1800" dirty="0" err="1"/>
              <a:t>b|c</a:t>
            </a:r>
            <a:r>
              <a:rPr lang="es-ES" sz="1800" dirty="0"/>
              <a:t>))  = {</a:t>
            </a:r>
            <a:r>
              <a:rPr lang="es-ES" sz="1800" dirty="0" err="1"/>
              <a:t>ab,ac</a:t>
            </a:r>
            <a:r>
              <a:rPr lang="es-ES" sz="1800" dirty="0"/>
              <a:t>}</a:t>
            </a:r>
          </a:p>
          <a:p>
            <a:pPr lvl="3"/>
            <a:r>
              <a:rPr lang="es-ES" sz="1800" dirty="0"/>
              <a:t> (a(</a:t>
            </a:r>
            <a:r>
              <a:rPr lang="es-ES" sz="1800" dirty="0" err="1"/>
              <a:t>b|c</a:t>
            </a:r>
            <a:r>
              <a:rPr lang="es-ES" sz="1800" dirty="0"/>
              <a:t>))+ = {</a:t>
            </a:r>
            <a:r>
              <a:rPr lang="es-ES" sz="1800" dirty="0" err="1"/>
              <a:t>ab,ac,abac,acab</a:t>
            </a:r>
            <a:r>
              <a:rPr lang="es-ES" sz="1800" dirty="0"/>
              <a:t>...}</a:t>
            </a:r>
          </a:p>
          <a:p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7814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 Estáticas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61</a:t>
            </a:fld>
            <a:endParaRPr lang="es-ES" dirty="0"/>
          </a:p>
        </p:txBody>
      </p:sp>
      <p:sp>
        <p:nvSpPr>
          <p:cNvPr id="7" name="6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983432" y="1988840"/>
            <a:ext cx="8712968" cy="3816424"/>
          </a:xfrm>
        </p:spPr>
        <p:txBody>
          <a:bodyPr>
            <a:normAutofit/>
          </a:bodyPr>
          <a:lstStyle/>
          <a:p>
            <a:r>
              <a:rPr lang="es-ES" sz="2400" dirty="0"/>
              <a:t>Abstracciones de datos</a:t>
            </a:r>
          </a:p>
          <a:p>
            <a:pPr lvl="1"/>
            <a:r>
              <a:rPr lang="es-ES" sz="2400" dirty="0"/>
              <a:t>Para aquellos sistemas en los que los datos determinan las clases de acciones que se realizan (importa para qué son).</a:t>
            </a:r>
          </a:p>
          <a:p>
            <a:pPr lvl="1"/>
            <a:r>
              <a:rPr lang="es-ES" sz="2400" dirty="0"/>
              <a:t>Se categorizan los datos y se agrupan los semejantes.</a:t>
            </a:r>
          </a:p>
          <a:p>
            <a:pPr lvl="1"/>
            <a:r>
              <a:rPr lang="es-ES" sz="2400" dirty="0"/>
              <a:t>El diccionario contiene los TIPOS DE DATOS (clases) y los DATOS (objetos).</a:t>
            </a:r>
          </a:p>
          <a:p>
            <a:pPr lvl="1"/>
            <a:r>
              <a:rPr lang="es-ES" sz="2400" dirty="0"/>
              <a:t>Se organizan de tal manera de aprovechar las características compartidas.</a:t>
            </a:r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8395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 Dinámicas</a:t>
            </a:r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62</a:t>
            </a:fld>
            <a:endParaRPr lang="es-ES" dirty="0"/>
          </a:p>
        </p:txBody>
      </p:sp>
      <p:sp>
        <p:nvSpPr>
          <p:cNvPr id="7" name="6 Marcador de texto"/>
          <p:cNvSpPr>
            <a:spLocks noGrp="1"/>
          </p:cNvSpPr>
          <p:nvPr>
            <p:ph idx="4294967295"/>
          </p:nvPr>
        </p:nvSpPr>
        <p:spPr>
          <a:xfrm>
            <a:off x="767408" y="2060848"/>
            <a:ext cx="10058400" cy="4022725"/>
          </a:xfrm>
        </p:spPr>
        <p:txBody>
          <a:bodyPr>
            <a:noAutofit/>
          </a:bodyPr>
          <a:lstStyle/>
          <a:p>
            <a:r>
              <a:rPr lang="es-ES_tradnl" sz="2400" dirty="0"/>
              <a:t>Tablas de Decisión </a:t>
            </a:r>
          </a:p>
          <a:p>
            <a:pPr lvl="1"/>
            <a:r>
              <a:rPr lang="es-ES" sz="2400" dirty="0"/>
              <a:t>Es una herramienta que permite presentar de forma concisa las reglas lógicas que hay que utilizar para decidir acciones a ejecutar en función de las condiciones y la lógica de decisión de un problema específico.</a:t>
            </a:r>
          </a:p>
          <a:p>
            <a:r>
              <a:rPr lang="es-ES" sz="2400" dirty="0"/>
              <a:t>Describe el sistema como un conjunto de:</a:t>
            </a:r>
          </a:p>
          <a:p>
            <a:pPr lvl="1"/>
            <a:r>
              <a:rPr lang="es-ES" sz="2400" dirty="0"/>
              <a:t>Posibles CONDICIONES satisfechas por el sistema en un momento dado</a:t>
            </a:r>
          </a:p>
          <a:p>
            <a:pPr lvl="1"/>
            <a:r>
              <a:rPr lang="es-ES" sz="2400" dirty="0"/>
              <a:t>REGLAS para reaccionar ante los estímulos que ocurren cuando se reúnen determinados conjuntos de condiciones y </a:t>
            </a:r>
          </a:p>
          <a:p>
            <a:pPr lvl="1"/>
            <a:r>
              <a:rPr lang="es-ES" sz="2400" dirty="0"/>
              <a:t>ACCIONES a ser tomadas como un resultado.</a:t>
            </a:r>
          </a:p>
        </p:txBody>
      </p:sp>
    </p:spTree>
    <p:extLst>
      <p:ext uri="{BB962C8B-B14F-4D97-AF65-F5344CB8AC3E}">
        <p14:creationId xmlns:p14="http://schemas.microsoft.com/office/powerpoint/2010/main" val="3348787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 Dinámicas</a:t>
            </a:r>
            <a:endParaRPr lang="es-ES" dirty="0"/>
          </a:p>
        </p:txBody>
      </p:sp>
      <p:sp>
        <p:nvSpPr>
          <p:cNvPr id="6" name="Marcador de fecha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63</a:t>
            </a:fld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idx="4294967295"/>
          </p:nvPr>
        </p:nvSpPr>
        <p:spPr>
          <a:xfrm>
            <a:off x="623392" y="1844824"/>
            <a:ext cx="10058400" cy="4022725"/>
          </a:xfrm>
        </p:spPr>
        <p:txBody>
          <a:bodyPr>
            <a:normAutofit/>
          </a:bodyPr>
          <a:lstStyle/>
          <a:p>
            <a:r>
              <a:rPr lang="es-ES_tradnl" sz="2800" dirty="0"/>
              <a:t>Tablas de Decisión </a:t>
            </a:r>
            <a:endParaRPr lang="es-ES" sz="2800" dirty="0"/>
          </a:p>
          <a:p>
            <a:pPr lvl="1"/>
            <a:r>
              <a:rPr lang="es-ES" sz="2800" dirty="0"/>
              <a:t>Construiremos las tablas con:</a:t>
            </a:r>
          </a:p>
          <a:p>
            <a:pPr lvl="2"/>
            <a:r>
              <a:rPr lang="es-ES" sz="2400" dirty="0"/>
              <a:t>condiciones simples y acciones simples</a:t>
            </a:r>
          </a:p>
          <a:p>
            <a:pPr lvl="2"/>
            <a:r>
              <a:rPr lang="es-ES" sz="2400" dirty="0"/>
              <a:t>Las condiciones toman sólo valores Verdadero o Falso</a:t>
            </a:r>
          </a:p>
          <a:p>
            <a:pPr lvl="2"/>
            <a:r>
              <a:rPr lang="es-ES" sz="2400" dirty="0"/>
              <a:t>Hay 2N Reglas donde N es el nro. de condiciones</a:t>
            </a:r>
          </a:p>
          <a:p>
            <a:pPr lvl="1"/>
            <a:endParaRPr lang="es-ES" sz="2800" dirty="0"/>
          </a:p>
        </p:txBody>
      </p:sp>
      <p:graphicFrame>
        <p:nvGraphicFramePr>
          <p:cNvPr id="4" name="3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393354"/>
              </p:ext>
            </p:extLst>
          </p:nvPr>
        </p:nvGraphicFramePr>
        <p:xfrm>
          <a:off x="7229203" y="4344652"/>
          <a:ext cx="3325586" cy="1612009"/>
        </p:xfrm>
        <a:graphic>
          <a:graphicData uri="http://schemas.openxmlformats.org/drawingml/2006/table">
            <a:tbl>
              <a:tblPr firstRow="1" firstCol="1" bandRow="1">
                <a:tableStyleId>{BDBED569-4797-4DF1-A0F4-6AAB3CD982D8}</a:tableStyleId>
              </a:tblPr>
              <a:tblGrid>
                <a:gridCol w="980113"/>
                <a:gridCol w="702509"/>
                <a:gridCol w="713131"/>
                <a:gridCol w="929833"/>
              </a:tblGrid>
              <a:tr h="23028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REGLA1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REGLA2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………….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028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COND1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028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803275" algn="l"/>
                        </a:tabLst>
                      </a:pPr>
                      <a:r>
                        <a:rPr lang="es-AR" sz="1100">
                          <a:effectLst/>
                        </a:rPr>
                        <a:t>COND2	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028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………..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028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ACCION1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028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ACCION2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3028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………..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>
                          <a:effectLst/>
                        </a:rPr>
                        <a:t> </a:t>
                      </a:r>
                      <a:endParaRPr lang="es-AR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s-AR" sz="1100" dirty="0">
                          <a:effectLst/>
                        </a:rPr>
                        <a:t> </a:t>
                      </a:r>
                      <a:endParaRPr lang="es-AR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567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z="4000" dirty="0" smtClean="0"/>
              <a:t>Técnicas de Especificación de Requerimientos </a:t>
            </a:r>
            <a:r>
              <a:rPr lang="es-ES_tradnl" sz="4000" dirty="0"/>
              <a:t>Dinámicas- </a:t>
            </a:r>
            <a:r>
              <a:rPr lang="es-ES_tradnl" sz="3600" b="1" dirty="0"/>
              <a:t>Tablas de Decisión </a:t>
            </a:r>
            <a:r>
              <a:rPr lang="es-ES" sz="4000" dirty="0"/>
              <a:t/>
            </a:r>
            <a:br>
              <a:rPr lang="es-ES" sz="4000" dirty="0"/>
            </a:br>
            <a:endParaRPr lang="es-ES" sz="400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64</a:t>
            </a:fld>
            <a:endParaRPr lang="es-ES" dirty="0"/>
          </a:p>
        </p:txBody>
      </p:sp>
      <p:sp>
        <p:nvSpPr>
          <p:cNvPr id="8" name="7 Marcador de texto"/>
          <p:cNvSpPr>
            <a:spLocks noGrp="1"/>
          </p:cNvSpPr>
          <p:nvPr>
            <p:ph type="body" sz="quarter" idx="4294967295"/>
          </p:nvPr>
        </p:nvSpPr>
        <p:spPr>
          <a:xfrm>
            <a:off x="479376" y="1844824"/>
            <a:ext cx="10873208" cy="3988098"/>
          </a:xfrm>
        </p:spPr>
        <p:txBody>
          <a:bodyPr>
            <a:normAutofit/>
          </a:bodyPr>
          <a:lstStyle/>
          <a:p>
            <a:r>
              <a:rPr lang="es-AR" sz="2800" dirty="0" smtClean="0"/>
              <a:t>¿Cómo se llena la tabla?</a:t>
            </a:r>
          </a:p>
          <a:p>
            <a:pPr marL="411480" lvl="1" indent="0">
              <a:buNone/>
            </a:pPr>
            <a:r>
              <a:rPr lang="es-AR" sz="2800" dirty="0" smtClean="0"/>
              <a:t>A partir de un enunciado se debe:</a:t>
            </a:r>
          </a:p>
          <a:p>
            <a:pPr marL="868680" lvl="1" indent="-457200">
              <a:buFont typeface="+mj-lt"/>
              <a:buAutoNum type="arabicPeriod"/>
            </a:pPr>
            <a:r>
              <a:rPr lang="es-AR" sz="2800" dirty="0" smtClean="0"/>
              <a:t>Identificar las condiciones y cuales las acciones.</a:t>
            </a:r>
          </a:p>
          <a:p>
            <a:pPr marL="868680" lvl="1" indent="-457200">
              <a:buFont typeface="+mj-lt"/>
              <a:buAutoNum type="arabicPeriod"/>
            </a:pPr>
            <a:r>
              <a:rPr lang="es-AR" sz="2800" dirty="0" smtClean="0"/>
              <a:t>Completar la tabla teniendo en cuenta:</a:t>
            </a:r>
          </a:p>
          <a:p>
            <a:pPr marL="1234440" lvl="2" indent="-457200">
              <a:buFont typeface="+mj-lt"/>
              <a:buAutoNum type="alphaLcParenR"/>
            </a:pPr>
            <a:r>
              <a:rPr lang="es-AR" sz="2000" dirty="0" smtClean="0"/>
              <a:t>Si hay condiciones que son opuestas, debe colocarse una de ellas porque por la negativa se obtendrá la otra.</a:t>
            </a:r>
          </a:p>
          <a:p>
            <a:pPr marL="1234440" lvl="2" indent="-457200">
              <a:buFont typeface="+mj-lt"/>
              <a:buAutoNum type="alphaLcParenR"/>
            </a:pPr>
            <a:r>
              <a:rPr lang="es-AR" sz="2000" dirty="0" smtClean="0"/>
              <a:t>Las condiciones deben ser atómicas.</a:t>
            </a:r>
          </a:p>
          <a:p>
            <a:pPr marL="868680" lvl="1" indent="-457200">
              <a:buFont typeface="+mj-lt"/>
              <a:buAutoNum type="arabicPeriod"/>
            </a:pPr>
            <a:r>
              <a:rPr lang="es-AR" sz="2800" dirty="0" smtClean="0"/>
              <a:t>Se construyen las reglas</a:t>
            </a:r>
          </a:p>
          <a:p>
            <a:pPr lvl="1"/>
            <a:endParaRPr lang="es-ES" sz="1600" dirty="0"/>
          </a:p>
          <a:p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71908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65</a:t>
            </a:fld>
            <a:endParaRPr lang="es-ES" dirty="0"/>
          </a:p>
        </p:txBody>
      </p:sp>
      <p:sp>
        <p:nvSpPr>
          <p:cNvPr id="6" name="5 Marcador de contenido"/>
          <p:cNvSpPr>
            <a:spLocks noGrp="1"/>
          </p:cNvSpPr>
          <p:nvPr>
            <p:ph type="body" sz="quarter" idx="4294967295"/>
          </p:nvPr>
        </p:nvSpPr>
        <p:spPr>
          <a:xfrm>
            <a:off x="623392" y="2276872"/>
            <a:ext cx="9649072" cy="3600400"/>
          </a:xfrm>
        </p:spPr>
        <p:txBody>
          <a:bodyPr>
            <a:noAutofit/>
          </a:bodyPr>
          <a:lstStyle/>
          <a:p>
            <a:r>
              <a:rPr lang="es-ES_tradnl" sz="3200" dirty="0" smtClean="0"/>
              <a:t>Tablas de Decisión </a:t>
            </a:r>
            <a:endParaRPr lang="es-ES" sz="3200" dirty="0" smtClean="0"/>
          </a:p>
          <a:p>
            <a:pPr lvl="1"/>
            <a:r>
              <a:rPr lang="es-ES" sz="3200" dirty="0" smtClean="0"/>
              <a:t> </a:t>
            </a:r>
            <a:r>
              <a:rPr lang="es-ES" sz="3200" dirty="0" err="1" smtClean="0"/>
              <a:t>Modelizar</a:t>
            </a:r>
            <a:r>
              <a:rPr lang="es-ES" sz="3200" dirty="0" smtClean="0"/>
              <a:t> el problema de remisión de mercadería con las siguientes consideraciones:</a:t>
            </a:r>
          </a:p>
          <a:p>
            <a:pPr lvl="1"/>
            <a:endParaRPr lang="es-ES" sz="3200" dirty="0" smtClean="0"/>
          </a:p>
          <a:p>
            <a:pPr lvl="2"/>
            <a:r>
              <a:rPr lang="es-ES" sz="2400" dirty="0" smtClean="0"/>
              <a:t>Si el comprador no es cliente se imprime un mensaje de aviso y no se remite.</a:t>
            </a:r>
          </a:p>
          <a:p>
            <a:pPr lvl="2"/>
            <a:r>
              <a:rPr lang="es-ES" sz="2400" dirty="0" smtClean="0"/>
              <a:t>Si no hay stock y el comprador es cliente no se remite.</a:t>
            </a:r>
          </a:p>
          <a:p>
            <a:pPr lvl="2"/>
            <a:r>
              <a:rPr lang="es-ES" sz="2400" dirty="0" smtClean="0"/>
              <a:t>Si hay stock y el comprador es cliente se remite</a:t>
            </a:r>
            <a:endParaRPr lang="es-ES" sz="2400" dirty="0"/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609598" y="620688"/>
            <a:ext cx="1032401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4000" dirty="0" smtClean="0">
                <a:solidFill>
                  <a:schemeClr val="accent1">
                    <a:lumMod val="75000"/>
                  </a:schemeClr>
                </a:solidFill>
              </a:rPr>
              <a:t>Técnicas de Especificación de Requerimientos Dinámicas- </a:t>
            </a:r>
            <a:r>
              <a:rPr lang="es-ES_tradnl" sz="3600" b="1" dirty="0" smtClean="0">
                <a:solidFill>
                  <a:schemeClr val="accent1">
                    <a:lumMod val="75000"/>
                  </a:schemeClr>
                </a:solidFill>
              </a:rPr>
              <a:t>Tablas de Decisión </a:t>
            </a:r>
            <a:r>
              <a:rPr lang="es-ES" sz="40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s-ES" sz="4000" dirty="0" smtClean="0">
                <a:solidFill>
                  <a:schemeClr val="accent1">
                    <a:lumMod val="75000"/>
                  </a:schemeClr>
                </a:solidFill>
              </a:rPr>
            </a:br>
            <a:endParaRPr lang="es-ES" sz="4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429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rcador de texto 1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contenido"/>
          <p:cNvSpPr>
            <a:spLocks noGrp="1"/>
          </p:cNvSpPr>
          <p:nvPr>
            <p:ph type="body" sz="quarter" idx="14"/>
          </p:nvPr>
        </p:nvSpPr>
        <p:spPr>
          <a:xfrm>
            <a:off x="839416" y="2060848"/>
            <a:ext cx="8352928" cy="3168352"/>
          </a:xfrm>
        </p:spPr>
        <p:txBody>
          <a:bodyPr/>
          <a:lstStyle/>
          <a:p>
            <a:r>
              <a:rPr lang="es-ES_tradnl" sz="2800" dirty="0" smtClean="0"/>
              <a:t>Tablas de Decisión </a:t>
            </a:r>
            <a:endParaRPr lang="es-ES" sz="2800" dirty="0" smtClean="0"/>
          </a:p>
          <a:p>
            <a:pPr lvl="1"/>
            <a:r>
              <a:rPr lang="es-ES" sz="2800" dirty="0" smtClean="0"/>
              <a:t> </a:t>
            </a:r>
            <a:r>
              <a:rPr lang="es-ES" sz="2800" dirty="0" err="1" smtClean="0"/>
              <a:t>Modelizar</a:t>
            </a:r>
            <a:r>
              <a:rPr lang="es-ES" sz="2800" dirty="0" smtClean="0"/>
              <a:t> el problema de remisión de mercadería con las siguientes consideraciones:</a:t>
            </a:r>
          </a:p>
          <a:p>
            <a:pPr lvl="2"/>
            <a:r>
              <a:rPr lang="es-ES" sz="2800" dirty="0" smtClean="0"/>
              <a:t>Si el comprador no es cliente se imprime un mensaje de aviso y no se remite.</a:t>
            </a:r>
          </a:p>
          <a:p>
            <a:pPr lvl="2"/>
            <a:r>
              <a:rPr lang="es-ES" sz="2800" dirty="0" smtClean="0"/>
              <a:t>Si no hay stock y el comprador es cliente no se remite.</a:t>
            </a:r>
          </a:p>
          <a:p>
            <a:pPr lvl="2"/>
            <a:r>
              <a:rPr lang="es-ES" sz="2800" dirty="0" smtClean="0"/>
              <a:t>Si hay stock y el comprador es cliente se remite</a:t>
            </a:r>
            <a:endParaRPr lang="es-ES" sz="28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66</a:t>
            </a:fld>
            <a:endParaRPr lang="es-ES" dirty="0"/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609599" y="457518"/>
            <a:ext cx="1032401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 cap="none" spc="-100" baseline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4000" dirty="0" smtClean="0">
                <a:solidFill>
                  <a:schemeClr val="accent1">
                    <a:lumMod val="75000"/>
                  </a:schemeClr>
                </a:solidFill>
              </a:rPr>
              <a:t>Técnicas de Especificación de Requerimientos Dinámicas- </a:t>
            </a:r>
            <a:r>
              <a:rPr lang="es-ES_tradnl" sz="3600" b="1" dirty="0" smtClean="0">
                <a:solidFill>
                  <a:schemeClr val="accent1">
                    <a:lumMod val="75000"/>
                  </a:schemeClr>
                </a:solidFill>
              </a:rPr>
              <a:t>Tablas de Decisión </a:t>
            </a:r>
            <a:r>
              <a:rPr lang="es-ES" sz="4000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s-ES" sz="4000" dirty="0" smtClean="0">
                <a:solidFill>
                  <a:schemeClr val="accent1">
                    <a:lumMod val="75000"/>
                  </a:schemeClr>
                </a:solidFill>
              </a:rPr>
            </a:br>
            <a:endParaRPr lang="es-ES" sz="4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33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 Dinámicas</a:t>
            </a:r>
            <a:endParaRPr lang="es-ES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67</a:t>
            </a:fld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4"/>
          </p:nvPr>
        </p:nvSpPr>
        <p:spPr>
          <a:xfrm>
            <a:off x="911424" y="1844824"/>
            <a:ext cx="10657184" cy="1152128"/>
          </a:xfrm>
        </p:spPr>
        <p:txBody>
          <a:bodyPr/>
          <a:lstStyle/>
          <a:p>
            <a:pPr lvl="2"/>
            <a:r>
              <a:rPr lang="es-ES" sz="2400" dirty="0" smtClean="0"/>
              <a:t>Si el comprador no es cliente se imprime un mensaje de aviso y no se remite.</a:t>
            </a:r>
          </a:p>
          <a:p>
            <a:pPr lvl="2"/>
            <a:r>
              <a:rPr lang="es-ES" sz="2400" dirty="0" smtClean="0"/>
              <a:t>Si no hay stock y el comprador es cliente no se remite.</a:t>
            </a:r>
          </a:p>
          <a:p>
            <a:pPr lvl="2"/>
            <a:r>
              <a:rPr lang="es-ES" sz="2400" dirty="0" smtClean="0"/>
              <a:t>Si hay stock y el comprador es cliente se remite</a:t>
            </a:r>
          </a:p>
          <a:p>
            <a:endParaRPr lang="es-ES" sz="1800" dirty="0"/>
          </a:p>
        </p:txBody>
      </p:sp>
      <p:graphicFrame>
        <p:nvGraphicFramePr>
          <p:cNvPr id="7" name="Group 141"/>
          <p:cNvGraphicFramePr>
            <a:graphicFrameLocks/>
          </p:cNvGraphicFramePr>
          <p:nvPr>
            <p:extLst/>
          </p:nvPr>
        </p:nvGraphicFramePr>
        <p:xfrm>
          <a:off x="4961851" y="3406843"/>
          <a:ext cx="4679950" cy="2250441"/>
        </p:xfrm>
        <a:graphic>
          <a:graphicData uri="http://schemas.openxmlformats.org/drawingml/2006/table">
            <a:tbl>
              <a:tblPr/>
              <a:tblGrid>
                <a:gridCol w="3240088"/>
                <a:gridCol w="360362"/>
                <a:gridCol w="358775"/>
                <a:gridCol w="361950"/>
                <a:gridCol w="358775"/>
              </a:tblGrid>
              <a:tr h="3587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Reglas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</a:tr>
              <a:tr h="293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Es cliente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0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Hay stock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03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Imprime mensaje de aviso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41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Se remite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No se remite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AutoShape 136"/>
          <p:cNvSpPr>
            <a:spLocks/>
          </p:cNvSpPr>
          <p:nvPr/>
        </p:nvSpPr>
        <p:spPr bwMode="auto">
          <a:xfrm>
            <a:off x="4169689" y="3406843"/>
            <a:ext cx="431800" cy="1081087"/>
          </a:xfrm>
          <a:prstGeom prst="leftBrace">
            <a:avLst>
              <a:gd name="adj1" fmla="val 20864"/>
              <a:gd name="adj2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dirty="0">
              <a:solidFill>
                <a:schemeClr val="tx2">
                  <a:lumMod val="50000"/>
                </a:schemeClr>
              </a:solidFill>
              <a:latin typeface="Times New Roman" pitchFamily="18" charset="0"/>
            </a:endParaRPr>
          </a:p>
        </p:txBody>
      </p:sp>
      <p:sp>
        <p:nvSpPr>
          <p:cNvPr id="9" name="AutoShape 137"/>
          <p:cNvSpPr>
            <a:spLocks/>
          </p:cNvSpPr>
          <p:nvPr/>
        </p:nvSpPr>
        <p:spPr bwMode="auto">
          <a:xfrm>
            <a:off x="4242715" y="4632392"/>
            <a:ext cx="287337" cy="1008062"/>
          </a:xfrm>
          <a:prstGeom prst="leftBrace">
            <a:avLst>
              <a:gd name="adj1" fmla="val 29236"/>
              <a:gd name="adj2" fmla="val 50000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dirty="0">
              <a:latin typeface="Times New Roman" pitchFamily="18" charset="0"/>
            </a:endParaRPr>
          </a:p>
        </p:txBody>
      </p:sp>
      <p:sp>
        <p:nvSpPr>
          <p:cNvPr id="10" name="Text Box 138"/>
          <p:cNvSpPr txBox="1">
            <a:spLocks noChangeArrowheads="1"/>
          </p:cNvSpPr>
          <p:nvPr/>
        </p:nvSpPr>
        <p:spPr bwMode="auto">
          <a:xfrm>
            <a:off x="2585364" y="3840230"/>
            <a:ext cx="1439862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s-ES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</a:rPr>
              <a:t>Condiciones</a:t>
            </a:r>
          </a:p>
        </p:txBody>
      </p:sp>
      <p:sp>
        <p:nvSpPr>
          <p:cNvPr id="11" name="Text Box 139"/>
          <p:cNvSpPr txBox="1">
            <a:spLocks noChangeArrowheads="1"/>
          </p:cNvSpPr>
          <p:nvPr/>
        </p:nvSpPr>
        <p:spPr bwMode="auto">
          <a:xfrm>
            <a:off x="2585364" y="4919730"/>
            <a:ext cx="1439862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s-ES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</a:rPr>
              <a:t>Acciones</a:t>
            </a:r>
          </a:p>
        </p:txBody>
      </p:sp>
    </p:spTree>
    <p:extLst>
      <p:ext uri="{BB962C8B-B14F-4D97-AF65-F5344CB8AC3E}">
        <p14:creationId xmlns:p14="http://schemas.microsoft.com/office/powerpoint/2010/main" val="3590544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 Dinámicas</a:t>
            </a:r>
            <a:endParaRPr lang="es-ES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68</a:t>
            </a:fld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4"/>
          </p:nvPr>
        </p:nvSpPr>
        <p:spPr>
          <a:xfrm>
            <a:off x="767408" y="1844824"/>
            <a:ext cx="8928992" cy="4176464"/>
          </a:xfrm>
        </p:spPr>
        <p:txBody>
          <a:bodyPr/>
          <a:lstStyle/>
          <a:p>
            <a:r>
              <a:rPr lang="es-ES_tradnl" sz="2000" dirty="0" smtClean="0"/>
              <a:t>Tablas de Decisión </a:t>
            </a:r>
            <a:endParaRPr lang="es-ES" sz="2000" dirty="0" smtClean="0"/>
          </a:p>
          <a:p>
            <a:pPr lvl="1"/>
            <a:r>
              <a:rPr lang="es-ES" sz="2800" dirty="0" smtClean="0"/>
              <a:t>Especificaciones completas</a:t>
            </a:r>
          </a:p>
          <a:p>
            <a:pPr lvl="2"/>
            <a:r>
              <a:rPr lang="es-ES" sz="2800" dirty="0" smtClean="0"/>
              <a:t>Aquellas que determinan acciones (una o varias) para todas las reglas posibles.</a:t>
            </a:r>
          </a:p>
          <a:p>
            <a:pPr lvl="1"/>
            <a:r>
              <a:rPr lang="es-ES" sz="2800" dirty="0" smtClean="0"/>
              <a:t>Especificaciones redundantes</a:t>
            </a:r>
          </a:p>
          <a:p>
            <a:pPr lvl="2"/>
            <a:r>
              <a:rPr lang="es-ES" sz="2800" dirty="0" smtClean="0"/>
              <a:t>Aquellas que marcan para reglas que determinan las mismas condiciones acciones iguales.     </a:t>
            </a:r>
          </a:p>
          <a:p>
            <a:pPr lvl="1"/>
            <a:r>
              <a:rPr lang="es-ES" sz="2800" dirty="0" smtClean="0"/>
              <a:t>Especificaciones contradictorias</a:t>
            </a:r>
          </a:p>
          <a:p>
            <a:pPr lvl="2"/>
            <a:r>
              <a:rPr lang="es-ES" sz="2800" dirty="0" smtClean="0"/>
              <a:t>Aquellas que especifican para reglas que determinan las mismas condiciones acciones distintas.</a:t>
            </a:r>
          </a:p>
          <a:p>
            <a:pPr lvl="2"/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632269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 Dinámicas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4"/>
          </p:nvPr>
        </p:nvSpPr>
        <p:spPr>
          <a:xfrm>
            <a:off x="1097279" y="1709896"/>
            <a:ext cx="10058401" cy="4023360"/>
          </a:xfrm>
        </p:spPr>
        <p:txBody>
          <a:bodyPr/>
          <a:lstStyle/>
          <a:p>
            <a:r>
              <a:rPr lang="es-ES_tradnl" sz="1800" dirty="0" smtClean="0"/>
              <a:t>Tablas de Decisión </a:t>
            </a:r>
            <a:endParaRPr lang="es-ES" sz="1800" dirty="0" smtClean="0"/>
          </a:p>
          <a:p>
            <a:pPr lvl="1"/>
            <a:r>
              <a:rPr lang="es-ES_tradnl" sz="1800" dirty="0" smtClean="0"/>
              <a:t>Redundancia y Contradicción </a:t>
            </a:r>
            <a:endParaRPr lang="es-ES" sz="1800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69</a:t>
            </a:fld>
            <a:endParaRPr lang="es-ES" dirty="0"/>
          </a:p>
        </p:txBody>
      </p:sp>
      <p:graphicFrame>
        <p:nvGraphicFramePr>
          <p:cNvPr id="7" name="Group 332"/>
          <p:cNvGraphicFramePr>
            <a:graphicFrameLocks noGrp="1"/>
          </p:cNvGraphicFramePr>
          <p:nvPr>
            <p:extLst/>
          </p:nvPr>
        </p:nvGraphicFramePr>
        <p:xfrm>
          <a:off x="6648868" y="2564904"/>
          <a:ext cx="3527425" cy="3096345"/>
        </p:xfrm>
        <a:graphic>
          <a:graphicData uri="http://schemas.openxmlformats.org/drawingml/2006/table">
            <a:tbl>
              <a:tblPr/>
              <a:tblGrid>
                <a:gridCol w="528638"/>
                <a:gridCol w="406400"/>
                <a:gridCol w="360362"/>
                <a:gridCol w="215900"/>
                <a:gridCol w="288925"/>
                <a:gridCol w="503238"/>
                <a:gridCol w="504825"/>
                <a:gridCol w="719137"/>
              </a:tblGrid>
              <a:tr h="38449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7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Reglas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</a:tr>
              <a:tr h="67287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C1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  <a:tr h="4422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C2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  <a:tr h="4422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C3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  <a:tr h="38449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A1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  <a:tr h="38449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A2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  <a:tr h="3855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A3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Group 85"/>
          <p:cNvGraphicFramePr>
            <a:graphicFrameLocks/>
          </p:cNvGraphicFramePr>
          <p:nvPr>
            <p:extLst/>
          </p:nvPr>
        </p:nvGraphicFramePr>
        <p:xfrm>
          <a:off x="1991544" y="2636913"/>
          <a:ext cx="3672408" cy="3029441"/>
        </p:xfrm>
        <a:graphic>
          <a:graphicData uri="http://schemas.openxmlformats.org/drawingml/2006/table">
            <a:tbl>
              <a:tblPr/>
              <a:tblGrid>
                <a:gridCol w="683199"/>
                <a:gridCol w="526317"/>
                <a:gridCol w="465588"/>
                <a:gridCol w="280027"/>
                <a:gridCol w="374495"/>
                <a:gridCol w="425102"/>
                <a:gridCol w="458840"/>
                <a:gridCol w="458840"/>
              </a:tblGrid>
              <a:tr h="5142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7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Reglas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_tradnl"/>
                    </a:p>
                  </a:txBody>
                  <a:tcPr/>
                </a:tc>
              </a:tr>
              <a:tr h="5807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C1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  <a:tr h="34282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C2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  <a:tr h="4033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C3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  <a:tr h="33274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A1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  <a:tr h="37451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A2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  <a:tr h="33187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A3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4FCA9"/>
                    </a:solidFill>
                  </a:tcPr>
                </a:tc>
              </a:tr>
            </a:tbl>
          </a:graphicData>
        </a:graphic>
      </p:graphicFrame>
      <p:sp>
        <p:nvSpPr>
          <p:cNvPr id="9" name="8 CuadroTexto"/>
          <p:cNvSpPr txBox="1"/>
          <p:nvPr/>
        </p:nvSpPr>
        <p:spPr>
          <a:xfrm>
            <a:off x="2999657" y="5661248"/>
            <a:ext cx="1401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>
                <a:solidFill>
                  <a:schemeClr val="tx2">
                    <a:lumMod val="50000"/>
                  </a:schemeClr>
                </a:solidFill>
              </a:rPr>
              <a:t>Redundante </a:t>
            </a:r>
            <a:endParaRPr lang="es-ES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7536160" y="5733256"/>
            <a:ext cx="1603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b="1" dirty="0">
                <a:solidFill>
                  <a:schemeClr val="tx2">
                    <a:lumMod val="50000"/>
                  </a:schemeClr>
                </a:solidFill>
              </a:rPr>
              <a:t>Contradictoria </a:t>
            </a:r>
            <a:endParaRPr lang="es-ES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dirty="0" smtClean="0"/>
              <a:t>Responsabilidad profesional y ética</a:t>
            </a:r>
            <a:endParaRPr lang="es-ES" sz="360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DB8A13-BBB4-4BDB-951D-2F728A4AF88F}" type="slidenum">
              <a:rPr lang="es-AR" smtClean="0"/>
              <a:pPr>
                <a:defRPr/>
              </a:pPr>
              <a:t>7</a:t>
            </a:fld>
            <a:endParaRPr lang="es-AR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ES_tradnl" dirty="0" smtClean="0"/>
              <a:t>Sommerville – Capítulo 1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s-ES_tradnl" sz="2800" dirty="0" smtClean="0"/>
              <a:t>Competencia</a:t>
            </a:r>
            <a:endParaRPr lang="es-ES_tradnl" sz="2800" dirty="0"/>
          </a:p>
          <a:p>
            <a:pPr lvl="1"/>
            <a:r>
              <a:rPr lang="es-ES_tradnl" sz="2400" dirty="0"/>
              <a:t>No falsificar el nivel de competencia y aceptar responsabilidades fuera de su capacidad</a:t>
            </a:r>
          </a:p>
          <a:p>
            <a:r>
              <a:rPr lang="es-ES_tradnl" sz="2800" dirty="0"/>
              <a:t>Derechos de la propiedad intelectual</a:t>
            </a:r>
          </a:p>
          <a:p>
            <a:pPr lvl="1"/>
            <a:r>
              <a:rPr lang="es-ES_tradnl" sz="2400" dirty="0"/>
              <a:t>Conocer la leyes vigentes sobre las patentes y copyright</a:t>
            </a:r>
          </a:p>
          <a:p>
            <a:r>
              <a:rPr lang="es-ES_tradnl" sz="2800" dirty="0"/>
              <a:t>Uso inapropiado de las computadoras</a:t>
            </a:r>
          </a:p>
          <a:p>
            <a:pPr lvl="1"/>
            <a:r>
              <a:rPr lang="es-ES_tradnl" sz="2400" dirty="0"/>
              <a:t>No debe utilizar sus habilidades técnicas para utilizar de forma inapropiada otras computadoras</a:t>
            </a:r>
          </a:p>
          <a:p>
            <a:r>
              <a:rPr lang="es-ES_tradnl" sz="2800" dirty="0"/>
              <a:t>Existen diferentes </a:t>
            </a:r>
            <a:r>
              <a:rPr lang="es-ES_tradnl" sz="2800" dirty="0" smtClean="0"/>
              <a:t>organizaciones como </a:t>
            </a:r>
            <a:r>
              <a:rPr lang="es-ES_tradnl" sz="2800" dirty="0"/>
              <a:t>ACM o IEEE que sugieren diferentes códigos de ética a respetar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r>
              <a:rPr lang="es-AR" smtClean="0"/>
              <a:t>2017</a:t>
            </a:r>
            <a:endParaRPr lang="es-AR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s-ES" smtClean="0"/>
              <a:t>Ingeniería de Software I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6547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Técnicas de Especificación de Requerimientos Dinámicas</a:t>
            </a:r>
            <a:endParaRPr lang="es-ES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70</a:t>
            </a:fld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4"/>
          </p:nvPr>
        </p:nvSpPr>
        <p:spPr>
          <a:xfrm>
            <a:off x="1127448" y="1844824"/>
            <a:ext cx="9937104" cy="2016224"/>
          </a:xfrm>
        </p:spPr>
        <p:txBody>
          <a:bodyPr/>
          <a:lstStyle/>
          <a:p>
            <a:r>
              <a:rPr lang="es-ES_tradnl" sz="2000" dirty="0" smtClean="0"/>
              <a:t>Tablas de Decisión </a:t>
            </a:r>
            <a:endParaRPr lang="es-ES" sz="2000" dirty="0" smtClean="0"/>
          </a:p>
          <a:p>
            <a:pPr lvl="1"/>
            <a:r>
              <a:rPr lang="es-ES" sz="2000" dirty="0" smtClean="0"/>
              <a:t> Reducción de Complejidad (Redundancia)</a:t>
            </a:r>
          </a:p>
          <a:p>
            <a:pPr lvl="2"/>
            <a:r>
              <a:rPr lang="es-ES" sz="2000" dirty="0" smtClean="0"/>
              <a:t>Combine las reglas en donde sea evidente que una alternativa no representa una diferencia en el resultado. </a:t>
            </a:r>
          </a:p>
          <a:p>
            <a:pPr lvl="2"/>
            <a:r>
              <a:rPr lang="es-ES" sz="2000" dirty="0" smtClean="0"/>
              <a:t>El guión [—] significa que la condición 2 puede ser S o N, y que aún así se realizará la acción.</a:t>
            </a:r>
          </a:p>
          <a:p>
            <a:pPr lvl="1"/>
            <a:endParaRPr lang="es-ES" sz="2000" dirty="0" smtClean="0"/>
          </a:p>
          <a:p>
            <a:pPr lvl="1"/>
            <a:endParaRPr lang="es-ES" sz="2000" dirty="0"/>
          </a:p>
        </p:txBody>
      </p:sp>
      <p:graphicFrame>
        <p:nvGraphicFramePr>
          <p:cNvPr id="7" name="Group 81"/>
          <p:cNvGraphicFramePr>
            <a:graphicFrameLocks/>
          </p:cNvGraphicFramePr>
          <p:nvPr/>
        </p:nvGraphicFramePr>
        <p:xfrm>
          <a:off x="3071665" y="4293096"/>
          <a:ext cx="2574925" cy="1188720"/>
        </p:xfrm>
        <a:graphic>
          <a:graphicData uri="http://schemas.openxmlformats.org/drawingml/2006/table">
            <a:tbl>
              <a:tblPr/>
              <a:tblGrid>
                <a:gridCol w="1566862"/>
                <a:gridCol w="576263"/>
                <a:gridCol w="431800"/>
              </a:tblGrid>
              <a:tr h="25285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erpetua" pitchFamily="18" charset="0"/>
                        </a:rPr>
                        <a:t>Condición 1: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erpetua" pitchFamily="18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erpetua" pitchFamily="18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465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erpetua" pitchFamily="18" charset="0"/>
                        </a:rPr>
                        <a:t>Condición 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erpetua" pitchFamily="18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erpetua" pitchFamily="18" charset="0"/>
                        </a:rPr>
                        <a:t>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036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erpetua" pitchFamily="18" charset="0"/>
                        </a:rPr>
                        <a:t>Acción 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Group 84"/>
          <p:cNvGraphicFramePr>
            <a:graphicFrameLocks/>
          </p:cNvGraphicFramePr>
          <p:nvPr>
            <p:extLst/>
          </p:nvPr>
        </p:nvGraphicFramePr>
        <p:xfrm>
          <a:off x="6096000" y="4221088"/>
          <a:ext cx="2735510" cy="1188720"/>
        </p:xfrm>
        <a:graphic>
          <a:graphicData uri="http://schemas.openxmlformats.org/drawingml/2006/table">
            <a:tbl>
              <a:tblPr/>
              <a:tblGrid>
                <a:gridCol w="2053046"/>
                <a:gridCol w="682464"/>
              </a:tblGrid>
              <a:tr h="3360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Condición 1: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0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Condición 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_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603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Acción 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_tradnl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3786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Técnicas de Especificación de Requerimientos Dinámicas</a:t>
            </a:r>
            <a:endParaRPr lang="es-ES" dirty="0"/>
          </a:p>
        </p:txBody>
      </p:sp>
      <p:sp>
        <p:nvSpPr>
          <p:cNvPr id="12" name="Marcador de texto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4"/>
          </p:nvPr>
        </p:nvSpPr>
        <p:spPr>
          <a:xfrm>
            <a:off x="911424" y="1844824"/>
            <a:ext cx="6768752" cy="792088"/>
          </a:xfrm>
        </p:spPr>
        <p:txBody>
          <a:bodyPr/>
          <a:lstStyle/>
          <a:p>
            <a:r>
              <a:rPr lang="es-ES_tradnl" sz="1800" dirty="0" smtClean="0"/>
              <a:t>Tablas de Decisión </a:t>
            </a:r>
            <a:endParaRPr lang="es-ES" sz="1800" dirty="0" smtClean="0"/>
          </a:p>
          <a:p>
            <a:pPr lvl="1"/>
            <a:r>
              <a:rPr lang="es-ES" sz="1800" dirty="0" smtClean="0"/>
              <a:t> Reducción de Complejidad (Redundancia)</a:t>
            </a:r>
          </a:p>
          <a:p>
            <a:pPr lvl="2"/>
            <a:r>
              <a:rPr lang="es-ES_tradnl" sz="1800" dirty="0" smtClean="0"/>
              <a:t>Algebra de </a:t>
            </a:r>
            <a:r>
              <a:rPr lang="es-ES_tradnl" sz="1800" dirty="0" err="1" smtClean="0"/>
              <a:t>bool</a:t>
            </a:r>
            <a:r>
              <a:rPr lang="es-ES_tradnl" sz="1800" dirty="0" smtClean="0"/>
              <a:t> </a:t>
            </a:r>
          </a:p>
          <a:p>
            <a:pPr lvl="2"/>
            <a:endParaRPr lang="es-ES" sz="1800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71</a:t>
            </a:fld>
            <a:endParaRPr lang="es-ES" dirty="0"/>
          </a:p>
        </p:txBody>
      </p:sp>
      <p:graphicFrame>
        <p:nvGraphicFramePr>
          <p:cNvPr id="9" name="Group 1030"/>
          <p:cNvGraphicFramePr>
            <a:graphicFrameLocks noGrp="1"/>
          </p:cNvGraphicFramePr>
          <p:nvPr>
            <p:extLst/>
          </p:nvPr>
        </p:nvGraphicFramePr>
        <p:xfrm>
          <a:off x="2639541" y="3212977"/>
          <a:ext cx="4679950" cy="2250441"/>
        </p:xfrm>
        <a:graphic>
          <a:graphicData uri="http://schemas.openxmlformats.org/drawingml/2006/table">
            <a:tbl>
              <a:tblPr/>
              <a:tblGrid>
                <a:gridCol w="3240087"/>
                <a:gridCol w="360363"/>
                <a:gridCol w="358775"/>
                <a:gridCol w="361950"/>
                <a:gridCol w="358775"/>
              </a:tblGrid>
              <a:tr h="3587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Reglas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</a:tr>
              <a:tr h="293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Es cliente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0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Hay stock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03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Imprime mensaje de aviso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41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Se remite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No se remite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0" name="Group 1150"/>
          <p:cNvGraphicFramePr>
            <a:graphicFrameLocks noGrp="1"/>
          </p:cNvGraphicFramePr>
          <p:nvPr>
            <p:extLst/>
          </p:nvPr>
        </p:nvGraphicFramePr>
        <p:xfrm>
          <a:off x="8040216" y="3212977"/>
          <a:ext cx="1295400" cy="2250441"/>
        </p:xfrm>
        <a:graphic>
          <a:graphicData uri="http://schemas.openxmlformats.org/drawingml/2006/table">
            <a:tbl>
              <a:tblPr/>
              <a:tblGrid>
                <a:gridCol w="446087"/>
                <a:gridCol w="417513"/>
                <a:gridCol w="431800"/>
              </a:tblGrid>
              <a:tr h="287338"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Reglas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</a:tr>
              <a:tr h="293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06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V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F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_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03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41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endParaRPr kumimoji="0" lang="es-E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erpetua" pitchFamily="18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575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85000"/>
                        <a:buFont typeface="Wingdings 2" pitchFamily="18" charset="2"/>
                        <a:buNone/>
                        <a:tabLst/>
                      </a:pPr>
                      <a:r>
                        <a:rPr kumimoji="0" lang="es-E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erpetua" pitchFamily="18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966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Bibliografía</a:t>
            </a:r>
            <a:endParaRPr lang="es-ES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type="body" sz="quarter" idx="14"/>
          </p:nvPr>
        </p:nvSpPr>
        <p:spPr>
          <a:xfrm>
            <a:off x="839416" y="2060848"/>
            <a:ext cx="9361040" cy="3096344"/>
          </a:xfrm>
        </p:spPr>
        <p:txBody>
          <a:bodyPr/>
          <a:lstStyle/>
          <a:p>
            <a:r>
              <a:rPr lang="es-ES_tradnl" sz="2400" dirty="0" smtClean="0"/>
              <a:t>Libros consultados para técnicas de especificación de requerimientos</a:t>
            </a:r>
          </a:p>
          <a:p>
            <a:endParaRPr lang="es-ES_tradnl" sz="2400" dirty="0"/>
          </a:p>
          <a:p>
            <a:pPr lvl="1"/>
            <a:r>
              <a:rPr lang="es-ES_tradnl" sz="2400" dirty="0" err="1"/>
              <a:t>Pfleeger</a:t>
            </a:r>
            <a:r>
              <a:rPr lang="es-ES_tradnl" sz="2400" dirty="0"/>
              <a:t>, Capítulo 4 , Ingeniería de Software, </a:t>
            </a:r>
            <a:r>
              <a:rPr lang="es-ES" sz="2400" dirty="0"/>
              <a:t>Pearson Prentice Hall 2002</a:t>
            </a:r>
            <a:r>
              <a:rPr lang="es-ES_tradnl" sz="2400" dirty="0"/>
              <a:t> </a:t>
            </a:r>
          </a:p>
          <a:p>
            <a:pPr lvl="1"/>
            <a:r>
              <a:rPr lang="es-ES" sz="2400" dirty="0" err="1" smtClean="0"/>
              <a:t>Sommerville</a:t>
            </a:r>
            <a:r>
              <a:rPr lang="es-ES" sz="2400" dirty="0" smtClean="0"/>
              <a:t> </a:t>
            </a:r>
            <a:r>
              <a:rPr lang="es-ES" sz="2400" dirty="0" err="1" smtClean="0"/>
              <a:t>Ian</a:t>
            </a:r>
            <a:r>
              <a:rPr lang="es-ES" sz="2400" dirty="0" smtClean="0"/>
              <a:t>,  Capítulos 6 y 7, Ingeniería de software, Addison Wesley 2005</a:t>
            </a:r>
          </a:p>
          <a:p>
            <a:pPr lvl="1"/>
            <a:endParaRPr lang="es-ES" sz="2400" dirty="0" smtClean="0"/>
          </a:p>
          <a:p>
            <a:endParaRPr lang="es-ES" sz="2400" dirty="0" smtClean="0"/>
          </a:p>
          <a:p>
            <a:endParaRPr lang="es-ES_tradnl" sz="2400" dirty="0" smtClean="0"/>
          </a:p>
          <a:p>
            <a:pPr lvl="1"/>
            <a:endParaRPr lang="es-ES" sz="2400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/>
              <a:pPr/>
              <a:t>72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106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Título"/>
          <p:cNvSpPr>
            <a:spLocks noGrp="1"/>
          </p:cNvSpPr>
          <p:nvPr>
            <p:ph type="title"/>
          </p:nvPr>
        </p:nvSpPr>
        <p:spPr>
          <a:xfrm>
            <a:off x="551384" y="4365104"/>
            <a:ext cx="10780776" cy="613283"/>
          </a:xfrm>
        </p:spPr>
        <p:txBody>
          <a:bodyPr/>
          <a:lstStyle/>
          <a:p>
            <a:r>
              <a:rPr lang="es-AR" dirty="0" smtClean="0"/>
              <a:t>Técnicas de </a:t>
            </a:r>
            <a:r>
              <a:rPr lang="es-AR" dirty="0" err="1" smtClean="0"/>
              <a:t>elicitación</a:t>
            </a:r>
            <a:endParaRPr lang="es-AR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AR" smtClean="0"/>
              <a:t>2017</a:t>
            </a:r>
            <a:endParaRPr lang="es-ES"/>
          </a:p>
        </p:txBody>
      </p:sp>
      <p:sp>
        <p:nvSpPr>
          <p:cNvPr id="2" name="1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/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BA8592-A6F7-42BC-86CF-9E17C70547D3}" type="slidenum">
              <a:rPr lang="es-ES" smtClean="0"/>
              <a:pPr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006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Técnicas de </a:t>
            </a:r>
            <a:r>
              <a:rPr lang="es-ES_tradnl" dirty="0" err="1" smtClean="0"/>
              <a:t>elicitación</a:t>
            </a:r>
            <a:r>
              <a:rPr lang="es-ES_tradnl" dirty="0" smtClean="0"/>
              <a:t> </a:t>
            </a:r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3"/>
          </p:nvPr>
        </p:nvSpPr>
        <p:spPr>
          <a:xfrm>
            <a:off x="407369" y="6353944"/>
            <a:ext cx="3888432" cy="315416"/>
          </a:xfrm>
        </p:spPr>
        <p:txBody>
          <a:bodyPr>
            <a:normAutofit/>
          </a:bodyPr>
          <a:lstStyle/>
          <a:p>
            <a:r>
              <a:rPr lang="es-ES_tradnl" sz="1200" dirty="0" err="1" smtClean="0"/>
              <a:t>Whitten</a:t>
            </a:r>
            <a:r>
              <a:rPr lang="es-ES_tradnl" sz="1200" dirty="0" smtClean="0"/>
              <a:t> </a:t>
            </a:r>
            <a:r>
              <a:rPr lang="es-ES_tradnl" sz="1200" dirty="0" err="1" smtClean="0"/>
              <a:t>Bentley</a:t>
            </a:r>
            <a:r>
              <a:rPr lang="es-ES_tradnl" sz="1200" dirty="0" smtClean="0"/>
              <a:t> </a:t>
            </a:r>
            <a:endParaRPr lang="es-ES" sz="1200" dirty="0"/>
          </a:p>
        </p:txBody>
      </p:sp>
      <p:sp>
        <p:nvSpPr>
          <p:cNvPr id="3" name="2 Marcador de contenido"/>
          <p:cNvSpPr>
            <a:spLocks noGrp="1"/>
          </p:cNvSpPr>
          <p:nvPr>
            <p:ph type="body" sz="quarter" idx="14"/>
          </p:nvPr>
        </p:nvSpPr>
        <p:spPr>
          <a:xfrm>
            <a:off x="695400" y="2060848"/>
            <a:ext cx="9289032" cy="3600400"/>
          </a:xfrm>
        </p:spPr>
        <p:txBody>
          <a:bodyPr/>
          <a:lstStyle/>
          <a:p>
            <a:pPr marL="628650" indent="-514350">
              <a:buFont typeface="+mj-lt"/>
              <a:buAutoNum type="arabicPeriod"/>
            </a:pPr>
            <a:r>
              <a:rPr lang="es-ES_tradnl" sz="2400" dirty="0" smtClean="0">
                <a:solidFill>
                  <a:schemeClr val="tx1"/>
                </a:solidFill>
              </a:rPr>
              <a:t>Muestreo de la documentación, los formularios y los datos existentes.</a:t>
            </a:r>
          </a:p>
          <a:p>
            <a:pPr marL="628650" indent="-514350">
              <a:buFont typeface="+mj-lt"/>
              <a:buAutoNum type="arabicPeriod"/>
            </a:pPr>
            <a:r>
              <a:rPr lang="es-ES_tradnl" sz="2400" dirty="0" smtClean="0">
                <a:solidFill>
                  <a:schemeClr val="tx1"/>
                </a:solidFill>
              </a:rPr>
              <a:t>Investigación y visitas al lugar.</a:t>
            </a:r>
          </a:p>
          <a:p>
            <a:pPr marL="628650" indent="-514350">
              <a:buFont typeface="+mj-lt"/>
              <a:buAutoNum type="arabicPeriod"/>
            </a:pPr>
            <a:r>
              <a:rPr lang="es-ES_tradnl" sz="2400" dirty="0" smtClean="0">
                <a:solidFill>
                  <a:schemeClr val="tx1"/>
                </a:solidFill>
              </a:rPr>
              <a:t>Observación del ambiente de Trabajo.</a:t>
            </a:r>
          </a:p>
          <a:p>
            <a:pPr marL="628650" indent="-514350">
              <a:buFont typeface="+mj-lt"/>
              <a:buAutoNum type="arabicPeriod"/>
            </a:pPr>
            <a:r>
              <a:rPr lang="es-ES_tradnl" sz="2400" dirty="0" smtClean="0">
                <a:solidFill>
                  <a:schemeClr val="tx1"/>
                </a:solidFill>
              </a:rPr>
              <a:t>Cuestionarios.</a:t>
            </a:r>
          </a:p>
          <a:p>
            <a:pPr marL="628650" indent="-514350">
              <a:buFont typeface="+mj-lt"/>
              <a:buAutoNum type="arabicPeriod"/>
            </a:pPr>
            <a:r>
              <a:rPr lang="es-ES_tradnl" sz="2400" dirty="0" smtClean="0">
                <a:solidFill>
                  <a:schemeClr val="tx1"/>
                </a:solidFill>
              </a:rPr>
              <a:t>Entrevistas.</a:t>
            </a:r>
          </a:p>
          <a:p>
            <a:pPr marL="628650" indent="-514350">
              <a:buFont typeface="+mj-lt"/>
              <a:buAutoNum type="arabicPeriod"/>
            </a:pPr>
            <a:r>
              <a:rPr lang="es-ES_tradnl" sz="2400" dirty="0" smtClean="0">
                <a:solidFill>
                  <a:schemeClr val="tx1"/>
                </a:solidFill>
              </a:rPr>
              <a:t>Planeación conjunta de Requerimientos (JRP o JAD).</a:t>
            </a:r>
          </a:p>
          <a:p>
            <a:pPr marL="628650" indent="-514350">
              <a:buFont typeface="+mj-lt"/>
              <a:buAutoNum type="arabicPeriod"/>
            </a:pPr>
            <a:r>
              <a:rPr lang="es-ES_tradnl" sz="2400" dirty="0" smtClean="0">
                <a:solidFill>
                  <a:schemeClr val="tx1"/>
                </a:solidFill>
              </a:rPr>
              <a:t>Lluvia de Ideas - </a:t>
            </a:r>
            <a:r>
              <a:rPr lang="es-ES_tradnl" sz="2400" dirty="0" err="1" smtClean="0">
                <a:solidFill>
                  <a:schemeClr val="tx1"/>
                </a:solidFill>
              </a:rPr>
              <a:t>Brainstorming</a:t>
            </a:r>
            <a:r>
              <a:rPr lang="es-ES_tradnl" sz="2400" dirty="0" smtClean="0">
                <a:solidFill>
                  <a:schemeClr val="tx1"/>
                </a:solidFill>
              </a:rPr>
              <a:t> .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sv-SE" smtClean="0"/>
              <a:t>Ingeniería de Software I</a:t>
            </a:r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F6EE29D-8DC6-4CB7-958C-0D2230DE07F1}" type="slidenum">
              <a:rPr lang="es-ES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pPr/>
              <a:t>9</a:t>
            </a:fld>
            <a:endParaRPr lang="es-E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5 Marcador de pie de página"/>
          <p:cNvSpPr txBox="1">
            <a:spLocks/>
          </p:cNvSpPr>
          <p:nvPr/>
        </p:nvSpPr>
        <p:spPr>
          <a:xfrm>
            <a:off x="4953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algn="ctr">
              <a:defRPr/>
            </a:pPr>
            <a:r>
              <a:rPr lang="sv-SE" sz="1200" dirty="0">
                <a:solidFill>
                  <a:srgbClr val="FFFFFF"/>
                </a:solidFill>
              </a:rPr>
              <a:t>Ingeniería de Software I  2013</a:t>
            </a:r>
            <a:endParaRPr lang="es-ES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26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Berlín">
  <a:themeElements>
    <a:clrScheme name="Personalizado 7">
      <a:dk1>
        <a:srgbClr val="660033"/>
      </a:dk1>
      <a:lt1>
        <a:sysClr val="window" lastClr="FFFFFF"/>
      </a:lt1>
      <a:dk2>
        <a:srgbClr val="000000"/>
      </a:dk2>
      <a:lt2>
        <a:srgbClr val="FFFFFF"/>
      </a:lt2>
      <a:accent1>
        <a:srgbClr val="66003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Berlín">
  <a:themeElements>
    <a:clrScheme name="Personalizado 26">
      <a:dk1>
        <a:srgbClr val="7F7F7F"/>
      </a:dk1>
      <a:lt1>
        <a:srgbClr val="A52705"/>
      </a:lt1>
      <a:dk2>
        <a:srgbClr val="FFFFFF"/>
      </a:dk2>
      <a:lt2>
        <a:srgbClr val="B2B2B2"/>
      </a:lt2>
      <a:accent1>
        <a:srgbClr val="7F7F7F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A52705"/>
      </a:accent6>
      <a:hlink>
        <a:srgbClr val="7B1D03"/>
      </a:hlink>
      <a:folHlink>
        <a:srgbClr val="FB967B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Berlin" id="{7B5DBA9E-B069-418E-9360-A61BDD0615A4}" vid="{C0CBE056-4EF4-4D92-969E-947779DA7AAA}"/>
    </a:ext>
  </a:extLst>
</a:theme>
</file>

<file path=ppt/theme/theme3.xml><?xml version="1.0" encoding="utf-8"?>
<a:theme xmlns:a="http://schemas.openxmlformats.org/drawingml/2006/main" name="2_Berlí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Berlin" id="{7B5DBA9E-B069-418E-9360-A61BDD0615A4}" vid="{C7DC10E3-4FF5-456B-A359-A0F378C1E5FB}"/>
    </a:ext>
  </a:extLst>
</a:theme>
</file>

<file path=ppt/theme/theme4.xml><?xml version="1.0" encoding="utf-8"?>
<a:theme xmlns:a="http://schemas.openxmlformats.org/drawingml/2006/main" name="3_Berlí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Berlin" id="{7B5DBA9E-B069-418E-9360-A61BDD0615A4}" vid="{7D30EEFE-7128-4DE5-8A0D-8D4EF32CB0AF}"/>
    </a:ext>
  </a:extLst>
</a:theme>
</file>

<file path=ppt/theme/theme5.xml><?xml version="1.0" encoding="utf-8"?>
<a:theme xmlns:a="http://schemas.openxmlformats.org/drawingml/2006/main" name="Tema3">
  <a:themeElements>
    <a:clrScheme name="Personalizado 1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C00000"/>
      </a:accent1>
      <a:accent2>
        <a:srgbClr val="CCB400"/>
      </a:accent2>
      <a:accent3>
        <a:srgbClr val="8CADAE"/>
      </a:accent3>
      <a:accent4>
        <a:srgbClr val="7F7F7F"/>
      </a:accent4>
      <a:accent5>
        <a:srgbClr val="8FB08C"/>
      </a:accent5>
      <a:accent6>
        <a:srgbClr val="C00000"/>
      </a:accent6>
      <a:hlink>
        <a:srgbClr val="00A3D6"/>
      </a:hlink>
      <a:folHlink>
        <a:srgbClr val="694F07"/>
      </a:folHlink>
    </a:clrScheme>
    <a:fontScheme name="Metropolitan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a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ema3" id="{6AD52EF2-3116-483B-907F-0DF5907AC153}" vid="{2BBE4237-8844-4E2F-B7CD-644BE1D1160B}"/>
    </a:ext>
  </a:extLst>
</a:theme>
</file>

<file path=ppt/theme/theme6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tf00001054</Template>
  <TotalTime>4652</TotalTime>
  <Words>4426</Words>
  <Application>Microsoft Office PowerPoint</Application>
  <PresentationFormat>Personalizado</PresentationFormat>
  <Paragraphs>805</Paragraphs>
  <Slides>72</Slides>
  <Notes>3</Notes>
  <HiddenSlides>0</HiddenSlides>
  <MMClips>0</MMClips>
  <ScaleCrop>false</ScaleCrop>
  <HeadingPairs>
    <vt:vector size="4" baseType="variant">
      <vt:variant>
        <vt:lpstr>Tema</vt:lpstr>
      </vt:variant>
      <vt:variant>
        <vt:i4>5</vt:i4>
      </vt:variant>
      <vt:variant>
        <vt:lpstr>Títulos de diapositiva</vt:lpstr>
      </vt:variant>
      <vt:variant>
        <vt:i4>72</vt:i4>
      </vt:variant>
    </vt:vector>
  </HeadingPairs>
  <TitlesOfParts>
    <vt:vector size="77" baseType="lpstr">
      <vt:lpstr>1_Berlín</vt:lpstr>
      <vt:lpstr>Berlín</vt:lpstr>
      <vt:lpstr>2_Berlín</vt:lpstr>
      <vt:lpstr>3_Berlín</vt:lpstr>
      <vt:lpstr>Tema3</vt:lpstr>
      <vt:lpstr>Ingeniería de Software I </vt:lpstr>
      <vt:lpstr>Un poco de historia sobre la IS</vt:lpstr>
      <vt:lpstr>Un poco de historia sobre la IS</vt:lpstr>
      <vt:lpstr>¿Qué conocimientos debe tener un IS?</vt:lpstr>
      <vt:lpstr>¿Qué conocimientos debe tener un IS?</vt:lpstr>
      <vt:lpstr>Responsabilidad profesional y ética</vt:lpstr>
      <vt:lpstr>Responsabilidad profesional y ética</vt:lpstr>
      <vt:lpstr>Técnicas de elicitación</vt:lpstr>
      <vt:lpstr>Técnicas de elicitación </vt:lpstr>
      <vt:lpstr>Planeación Conjunta de Requerimientos (JRP)</vt:lpstr>
      <vt:lpstr>Planeación Conjunta de Requerimientos (JRP)</vt:lpstr>
      <vt:lpstr>Presentación de PowerPoint</vt:lpstr>
      <vt:lpstr>Planeación Conjunta de Requerimientos (JRP)</vt:lpstr>
      <vt:lpstr>Presentación de PowerPoint</vt:lpstr>
      <vt:lpstr>Planeación Conjunta de Requerimientos (JRP)</vt:lpstr>
      <vt:lpstr>Lluvia De Ideas (Brainstorming)</vt:lpstr>
      <vt:lpstr>Lluvia De Ideas (Brainstorming)</vt:lpstr>
      <vt:lpstr>Lluvia De Ideas (Brainstorming)</vt:lpstr>
      <vt:lpstr>Lluvia De Ideas (Brainstorming)</vt:lpstr>
      <vt:lpstr>Bibliografía</vt:lpstr>
      <vt:lpstr>Presentación de PowerPoint</vt:lpstr>
      <vt:lpstr>¿Qué es un proceso de software?</vt:lpstr>
      <vt:lpstr>¿Qué es un proceso de software?</vt:lpstr>
      <vt:lpstr>¿Qué es un modelo de proceso de software?</vt:lpstr>
      <vt:lpstr>¿Qué es un modelo de proceso de software?</vt:lpstr>
      <vt:lpstr>¿Qué es un modelo de proceso de software?</vt:lpstr>
      <vt:lpstr>¿Qué es un modelo de proceso de software?</vt:lpstr>
      <vt:lpstr>Requerimientos</vt:lpstr>
      <vt:lpstr>Requerimientos</vt:lpstr>
      <vt:lpstr>Requerimientos</vt:lpstr>
      <vt:lpstr>Requerimientos</vt:lpstr>
      <vt:lpstr>Requerimientos No Funcionales</vt:lpstr>
      <vt:lpstr>Requerimientos- Tipos</vt:lpstr>
      <vt:lpstr>Requerimientos - Tipos</vt:lpstr>
      <vt:lpstr>Ingeniería de Requerimientos</vt:lpstr>
      <vt:lpstr>Ingeniería de Requerimientos</vt:lpstr>
      <vt:lpstr>Ingeniería de Requerimientos</vt:lpstr>
      <vt:lpstr>Ingeniería de Requerimientos</vt:lpstr>
      <vt:lpstr>Presentación de PowerPoint</vt:lpstr>
      <vt:lpstr>Ingeniería de Requerimientos Estudio de Viabilidad</vt:lpstr>
      <vt:lpstr>Ingeniería de Requerimientos Estudio de Viabilidad</vt:lpstr>
      <vt:lpstr>Presentación de PowerPoint</vt:lpstr>
      <vt:lpstr>Ingeniería de Requerimientos Obtención y análisis de requerimientos</vt:lpstr>
      <vt:lpstr>Presentación de PowerPoint</vt:lpstr>
      <vt:lpstr>Ingeniería de Requerimientos Especificación de requerimientos</vt:lpstr>
      <vt:lpstr>Ingeniería de Requerimientos Especificación de requerimientos</vt:lpstr>
      <vt:lpstr>Ingeniería de Requerimientos Especificación de requerimientos</vt:lpstr>
      <vt:lpstr>Ingeniería de Requerimientos Especificación de requerimientos</vt:lpstr>
      <vt:lpstr>Presentación de PowerPoint</vt:lpstr>
      <vt:lpstr>Ingeniería de Requerimientos Validación de requerimientos</vt:lpstr>
      <vt:lpstr>Ingeniería de Requerimientos Validación de requerimientos</vt:lpstr>
      <vt:lpstr>Ingeniería de Requerimientos Validación de requerimientos</vt:lpstr>
      <vt:lpstr>Ingeniería de Requerimientos Validación de requerimientos</vt:lpstr>
      <vt:lpstr>Ingeniería de Requerimientos Validación de requerimientos</vt:lpstr>
      <vt:lpstr>Presentación de PowerPoint</vt:lpstr>
      <vt:lpstr>Técnicas de Especificación de Requerimientos</vt:lpstr>
      <vt:lpstr>Técnicas de Especificación de Requerimientos</vt:lpstr>
      <vt:lpstr>Técnicas de Especificación de Requerimientos Estáticas</vt:lpstr>
      <vt:lpstr>Técnicas de Especificación de Requerimientos Estáticas</vt:lpstr>
      <vt:lpstr>Técnicas de Especificación de Requerimientos Estáticas</vt:lpstr>
      <vt:lpstr>Técnicas de Especificación de Requerimientos Estáticas</vt:lpstr>
      <vt:lpstr>Técnicas de Especificación de Requerimientos Dinámicas</vt:lpstr>
      <vt:lpstr>Técnicas de Especificación de Requerimientos Dinámicas</vt:lpstr>
      <vt:lpstr>Técnicas de Especificación de Requerimientos Dinámicas- Tablas de Decisión  </vt:lpstr>
      <vt:lpstr>Presentación de PowerPoint</vt:lpstr>
      <vt:lpstr>Presentación de PowerPoint</vt:lpstr>
      <vt:lpstr>Técnicas de Especificación de Requerimientos Dinámicas</vt:lpstr>
      <vt:lpstr>Técnicas de Especificación de Requerimientos Dinámicas</vt:lpstr>
      <vt:lpstr>Técnicas de Especificación de Requerimientos Dinámicas</vt:lpstr>
      <vt:lpstr>Técnicas de Especificación de Requerimientos Dinámicas</vt:lpstr>
      <vt:lpstr>Técnicas de Especificación de Requerimientos Dinámicas</vt:lpstr>
      <vt:lpstr>Bibliografía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Ariel</dc:creator>
  <cp:lastModifiedBy>silvia</cp:lastModifiedBy>
  <cp:revision>286</cp:revision>
  <dcterms:created xsi:type="dcterms:W3CDTF">2011-08-01T13:16:26Z</dcterms:created>
  <dcterms:modified xsi:type="dcterms:W3CDTF">2017-08-28T15:25:22Z</dcterms:modified>
</cp:coreProperties>
</file>

<file path=docProps/thumbnail.jpeg>
</file>